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70" r:id="rId3"/>
    <p:sldId id="271" r:id="rId4"/>
    <p:sldId id="281" r:id="rId5"/>
    <p:sldId id="272" r:id="rId6"/>
    <p:sldId id="273" r:id="rId7"/>
    <p:sldId id="279" r:id="rId8"/>
    <p:sldId id="274" r:id="rId9"/>
    <p:sldId id="275" r:id="rId10"/>
    <p:sldId id="276" r:id="rId11"/>
    <p:sldId id="277" r:id="rId12"/>
    <p:sldId id="278" r:id="rId13"/>
    <p:sldId id="282" r:id="rId14"/>
    <p:sldId id="28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B1"/>
    <a:srgbClr val="F2F8EE"/>
    <a:srgbClr val="015D30"/>
    <a:srgbClr val="A9D18E"/>
    <a:srgbClr val="FFFFFF"/>
    <a:srgbClr val="000000"/>
    <a:srgbClr val="92D050"/>
    <a:srgbClr val="015B2F"/>
    <a:srgbClr val="CAFE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82" autoAdjust="0"/>
    <p:restoredTop sz="89802" autoAdjust="0"/>
  </p:normalViewPr>
  <p:slideViewPr>
    <p:cSldViewPr snapToGrid="0">
      <p:cViewPr varScale="1">
        <p:scale>
          <a:sx n="57" d="100"/>
          <a:sy n="57" d="100"/>
        </p:scale>
        <p:origin x="760" y="32"/>
      </p:cViewPr>
      <p:guideLst/>
    </p:cSldViewPr>
  </p:slideViewPr>
  <p:notesTextViewPr>
    <p:cViewPr>
      <p:scale>
        <a:sx n="3" d="2"/>
        <a:sy n="3" d="2"/>
      </p:scale>
      <p:origin x="0" y="0"/>
    </p:cViewPr>
  </p:notesTextViewPr>
  <p:sorterViewPr>
    <p:cViewPr varScale="1">
      <p:scale>
        <a:sx n="1" d="1"/>
        <a:sy n="1" d="1"/>
      </p:scale>
      <p:origin x="0" y="-40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E72C29-3984-4418-BADF-C69C6C805208}" type="doc">
      <dgm:prSet loTypeId="urn:microsoft.com/office/officeart/2005/8/layout/cycle8" loCatId="cycle" qsTypeId="urn:microsoft.com/office/officeart/2005/8/quickstyle/simple1" qsCatId="simple" csTypeId="urn:microsoft.com/office/officeart/2005/8/colors/accent6_1" csCatId="accent6" phldr="1"/>
      <dgm:spPr/>
      <dgm:t>
        <a:bodyPr/>
        <a:lstStyle/>
        <a:p>
          <a:endParaRPr lang="en-US"/>
        </a:p>
      </dgm:t>
    </dgm:pt>
    <dgm:pt modelId="{48AAD5E0-22C0-42F9-8A7C-F250D5C12253}">
      <dgm:prSet phldrT="[Text]"/>
      <dgm:spPr/>
      <dgm:t>
        <a:bodyPr/>
        <a:lstStyle/>
        <a:p>
          <a:pPr marL="0" indent="0"/>
          <a:r>
            <a:rPr lang="en-US" b="1" u="sng" dirty="0"/>
            <a:t>I</a:t>
          </a:r>
          <a:r>
            <a:rPr lang="en-US" b="1" dirty="0"/>
            <a:t>ntegrity</a:t>
          </a:r>
        </a:p>
      </dgm:t>
    </dgm:pt>
    <dgm:pt modelId="{87F5F6D0-3438-4F62-9555-716B652870DE}" type="parTrans" cxnId="{B81D9AE2-23AA-4C28-9AE5-2D48EC36C1C6}">
      <dgm:prSet/>
      <dgm:spPr/>
      <dgm:t>
        <a:bodyPr/>
        <a:lstStyle/>
        <a:p>
          <a:endParaRPr lang="en-US"/>
        </a:p>
      </dgm:t>
    </dgm:pt>
    <dgm:pt modelId="{5517499F-86D8-4F3D-8215-262B878341E6}" type="sibTrans" cxnId="{B81D9AE2-23AA-4C28-9AE5-2D48EC36C1C6}">
      <dgm:prSet/>
      <dgm:spPr/>
      <dgm:t>
        <a:bodyPr/>
        <a:lstStyle/>
        <a:p>
          <a:endParaRPr lang="en-US"/>
        </a:p>
      </dgm:t>
    </dgm:pt>
    <dgm:pt modelId="{C41AD452-0A1A-44AD-9C92-267B9B134059}">
      <dgm:prSet phldrT="[Text]"/>
      <dgm:spPr/>
      <dgm:t>
        <a:bodyPr/>
        <a:lstStyle/>
        <a:p>
          <a:pPr marL="0" indent="0">
            <a:buFont typeface="+mj-lt"/>
            <a:buNone/>
          </a:pPr>
          <a:r>
            <a:rPr lang="en-SG" dirty="0"/>
            <a:t>We value the trust built with colleagues &amp; customers by emphasising high standards of responsibility in our people, products &amp; processes.</a:t>
          </a:r>
          <a:endParaRPr lang="en-US" dirty="0"/>
        </a:p>
      </dgm:t>
    </dgm:pt>
    <dgm:pt modelId="{9CC17A9C-342B-4040-B01C-085010AE9F35}" type="parTrans" cxnId="{D7E7AA0A-9433-420E-AA1E-372280905875}">
      <dgm:prSet/>
      <dgm:spPr/>
      <dgm:t>
        <a:bodyPr/>
        <a:lstStyle/>
        <a:p>
          <a:endParaRPr lang="en-US"/>
        </a:p>
      </dgm:t>
    </dgm:pt>
    <dgm:pt modelId="{25FABFA2-2E8D-4753-A867-464EDA631C33}" type="sibTrans" cxnId="{D7E7AA0A-9433-420E-AA1E-372280905875}">
      <dgm:prSet/>
      <dgm:spPr/>
      <dgm:t>
        <a:bodyPr/>
        <a:lstStyle/>
        <a:p>
          <a:endParaRPr lang="en-US"/>
        </a:p>
      </dgm:t>
    </dgm:pt>
    <dgm:pt modelId="{642D6C4E-7844-48F2-944C-E510168D7C53}">
      <dgm:prSet phldrT="[Text]"/>
      <dgm:spPr/>
      <dgm:t>
        <a:bodyPr/>
        <a:lstStyle/>
        <a:p>
          <a:pPr marL="0" indent="0"/>
          <a:r>
            <a:rPr lang="en-US" b="1" u="sng" dirty="0"/>
            <a:t>F</a:t>
          </a:r>
          <a:r>
            <a:rPr lang="en-US" b="1" dirty="0"/>
            <a:t>amily</a:t>
          </a:r>
        </a:p>
      </dgm:t>
    </dgm:pt>
    <dgm:pt modelId="{A794A329-1C6A-4EBA-B805-92DB290B2E3D}" type="parTrans" cxnId="{E6C10BB0-A1D7-4422-B263-F4FB5225CF36}">
      <dgm:prSet/>
      <dgm:spPr/>
      <dgm:t>
        <a:bodyPr/>
        <a:lstStyle/>
        <a:p>
          <a:endParaRPr lang="en-US"/>
        </a:p>
      </dgm:t>
    </dgm:pt>
    <dgm:pt modelId="{ECD55E1C-74AA-4225-9CB1-C7FF7252DF1B}" type="sibTrans" cxnId="{E6C10BB0-A1D7-4422-B263-F4FB5225CF36}">
      <dgm:prSet/>
      <dgm:spPr/>
      <dgm:t>
        <a:bodyPr/>
        <a:lstStyle/>
        <a:p>
          <a:endParaRPr lang="en-US"/>
        </a:p>
      </dgm:t>
    </dgm:pt>
    <dgm:pt modelId="{58143A41-36D3-4AD5-923C-AED75747BBA3}">
      <dgm:prSet phldrT="[Text]"/>
      <dgm:spPr/>
      <dgm:t>
        <a:bodyPr/>
        <a:lstStyle/>
        <a:p>
          <a:pPr marL="0" indent="0">
            <a:buNone/>
          </a:pPr>
          <a:r>
            <a:rPr lang="en-SG" dirty="0"/>
            <a:t>We treat our colleagues &amp; customers as family by strengthening relationships proactively with good communications &amp; mutual respect.</a:t>
          </a:r>
          <a:endParaRPr lang="en-US" dirty="0"/>
        </a:p>
      </dgm:t>
    </dgm:pt>
    <dgm:pt modelId="{817F50FE-35AB-4A4C-AA9D-B6AEEE98A153}" type="parTrans" cxnId="{EE140901-664C-4FD4-A66D-02590755374F}">
      <dgm:prSet/>
      <dgm:spPr/>
      <dgm:t>
        <a:bodyPr/>
        <a:lstStyle/>
        <a:p>
          <a:endParaRPr lang="en-US"/>
        </a:p>
      </dgm:t>
    </dgm:pt>
    <dgm:pt modelId="{F7CF1FF6-98F5-4F61-B502-8DEE6CDC7652}" type="sibTrans" cxnId="{EE140901-664C-4FD4-A66D-02590755374F}">
      <dgm:prSet/>
      <dgm:spPr/>
      <dgm:t>
        <a:bodyPr/>
        <a:lstStyle/>
        <a:p>
          <a:endParaRPr lang="en-US"/>
        </a:p>
      </dgm:t>
    </dgm:pt>
    <dgm:pt modelId="{99B0513F-F1EB-4924-A0B0-92EFFB830251}">
      <dgm:prSet phldrT="[Text]"/>
      <dgm:spPr/>
      <dgm:t>
        <a:bodyPr/>
        <a:lstStyle/>
        <a:p>
          <a:pPr marL="177800" indent="0"/>
          <a:r>
            <a:rPr lang="en-US" b="1" u="sng" dirty="0"/>
            <a:t>E</a:t>
          </a:r>
          <a:r>
            <a:rPr lang="en-US" b="1" dirty="0"/>
            <a:t>mpathy</a:t>
          </a:r>
        </a:p>
      </dgm:t>
    </dgm:pt>
    <dgm:pt modelId="{43405B89-64EA-4A1E-B7F9-CF171FE849FB}" type="parTrans" cxnId="{92E0F8F2-6374-42B0-B322-4242B94CC030}">
      <dgm:prSet/>
      <dgm:spPr/>
      <dgm:t>
        <a:bodyPr/>
        <a:lstStyle/>
        <a:p>
          <a:endParaRPr lang="en-US"/>
        </a:p>
      </dgm:t>
    </dgm:pt>
    <dgm:pt modelId="{0A4AF216-57C4-4748-8DA0-B2D2026E07EF}" type="sibTrans" cxnId="{92E0F8F2-6374-42B0-B322-4242B94CC030}">
      <dgm:prSet/>
      <dgm:spPr/>
      <dgm:t>
        <a:bodyPr/>
        <a:lstStyle/>
        <a:p>
          <a:endParaRPr lang="en-US"/>
        </a:p>
      </dgm:t>
    </dgm:pt>
    <dgm:pt modelId="{A5C70186-1864-4972-BC14-21E6465C2587}">
      <dgm:prSet phldrT="[Text]"/>
      <dgm:spPr/>
      <dgm:t>
        <a:bodyPr/>
        <a:lstStyle/>
        <a:p>
          <a:pPr marL="177800" indent="0">
            <a:buNone/>
          </a:pPr>
          <a:r>
            <a:rPr lang="en-SG" dirty="0"/>
            <a:t>We invest in the time to listen &amp; better understand the needs of colleagues &amp; customers before offering solutions.</a:t>
          </a:r>
          <a:endParaRPr lang="en-US" dirty="0"/>
        </a:p>
      </dgm:t>
    </dgm:pt>
    <dgm:pt modelId="{B7809A0E-0CCB-4103-969B-2633BA0E4FF0}" type="parTrans" cxnId="{E1B69C86-D17C-4592-93CA-31366D99BE69}">
      <dgm:prSet/>
      <dgm:spPr/>
      <dgm:t>
        <a:bodyPr/>
        <a:lstStyle/>
        <a:p>
          <a:endParaRPr lang="en-US"/>
        </a:p>
      </dgm:t>
    </dgm:pt>
    <dgm:pt modelId="{4B6B1B55-C619-4FC8-BC79-1C9F152FD693}" type="sibTrans" cxnId="{E1B69C86-D17C-4592-93CA-31366D99BE69}">
      <dgm:prSet/>
      <dgm:spPr/>
      <dgm:t>
        <a:bodyPr/>
        <a:lstStyle/>
        <a:p>
          <a:endParaRPr lang="en-US"/>
        </a:p>
      </dgm:t>
    </dgm:pt>
    <dgm:pt modelId="{C3F65A3C-CADB-4A0C-BA8C-6C62B82ACB4D}">
      <dgm:prSet phldrT="[Text]"/>
      <dgm:spPr/>
      <dgm:t>
        <a:bodyPr/>
        <a:lstStyle/>
        <a:p>
          <a:pPr marL="177800" indent="0"/>
          <a:r>
            <a:rPr lang="en-US" b="1" u="sng" dirty="0"/>
            <a:t>L</a:t>
          </a:r>
          <a:r>
            <a:rPr lang="en-US" b="1" dirty="0"/>
            <a:t>earning</a:t>
          </a:r>
        </a:p>
      </dgm:t>
    </dgm:pt>
    <dgm:pt modelId="{94EBD132-F0DE-4757-849A-3264EF785BA1}" type="parTrans" cxnId="{DA6ACF64-EA9E-4868-B8AC-83FBFE0BBBB7}">
      <dgm:prSet/>
      <dgm:spPr/>
      <dgm:t>
        <a:bodyPr/>
        <a:lstStyle/>
        <a:p>
          <a:endParaRPr lang="en-US"/>
        </a:p>
      </dgm:t>
    </dgm:pt>
    <dgm:pt modelId="{056B05B2-83DE-4283-A671-B1D00860CC00}" type="sibTrans" cxnId="{DA6ACF64-EA9E-4868-B8AC-83FBFE0BBBB7}">
      <dgm:prSet/>
      <dgm:spPr/>
      <dgm:t>
        <a:bodyPr/>
        <a:lstStyle/>
        <a:p>
          <a:endParaRPr lang="en-US"/>
        </a:p>
      </dgm:t>
    </dgm:pt>
    <dgm:pt modelId="{1C12357A-C400-49C7-AD2F-52208F0BC672}">
      <dgm:prSet phldrT="[Text]"/>
      <dgm:spPr/>
      <dgm:t>
        <a:bodyPr/>
        <a:lstStyle/>
        <a:p>
          <a:pPr marL="177800" indent="0">
            <a:buFont typeface="+mj-lt"/>
            <a:buNone/>
          </a:pPr>
          <a:r>
            <a:rPr lang="en-SG" dirty="0"/>
            <a:t>We believe in the continuous improvement of people &amp; products in order to grow &amp; better serve our colleagues &amp; customers.</a:t>
          </a:r>
          <a:endParaRPr lang="en-US" dirty="0"/>
        </a:p>
      </dgm:t>
    </dgm:pt>
    <dgm:pt modelId="{A4A1D471-F627-40BB-AEFB-D0D7446AEE7E}" type="parTrans" cxnId="{B90EB8B5-C228-4A15-9289-E133AE6E980A}">
      <dgm:prSet/>
      <dgm:spPr/>
      <dgm:t>
        <a:bodyPr/>
        <a:lstStyle/>
        <a:p>
          <a:endParaRPr lang="en-US"/>
        </a:p>
      </dgm:t>
    </dgm:pt>
    <dgm:pt modelId="{A015EB0B-0A5C-428B-AAF7-E85D9AEF01B1}" type="sibTrans" cxnId="{B90EB8B5-C228-4A15-9289-E133AE6E980A}">
      <dgm:prSet/>
      <dgm:spPr/>
      <dgm:t>
        <a:bodyPr/>
        <a:lstStyle/>
        <a:p>
          <a:endParaRPr lang="en-US"/>
        </a:p>
      </dgm:t>
    </dgm:pt>
    <dgm:pt modelId="{44AA5589-41FF-477B-A928-42E3485FF97F}" type="pres">
      <dgm:prSet presAssocID="{2AE72C29-3984-4418-BADF-C69C6C805208}" presName="compositeShape" presStyleCnt="0">
        <dgm:presLayoutVars>
          <dgm:chMax val="7"/>
          <dgm:dir/>
          <dgm:resizeHandles val="exact"/>
        </dgm:presLayoutVars>
      </dgm:prSet>
      <dgm:spPr/>
    </dgm:pt>
    <dgm:pt modelId="{2EAFADF2-ACFD-4B09-A75A-523BDF938C69}" type="pres">
      <dgm:prSet presAssocID="{2AE72C29-3984-4418-BADF-C69C6C805208}" presName="wedge1" presStyleLbl="node1" presStyleIdx="0" presStyleCnt="4"/>
      <dgm:spPr/>
    </dgm:pt>
    <dgm:pt modelId="{E437F3BA-6058-4D68-AED9-33F5B29F2A76}" type="pres">
      <dgm:prSet presAssocID="{2AE72C29-3984-4418-BADF-C69C6C805208}" presName="dummy1a" presStyleCnt="0"/>
      <dgm:spPr/>
    </dgm:pt>
    <dgm:pt modelId="{E7E4E45E-30A1-41F8-B72E-09E908A1AAEC}" type="pres">
      <dgm:prSet presAssocID="{2AE72C29-3984-4418-BADF-C69C6C805208}" presName="dummy1b" presStyleCnt="0"/>
      <dgm:spPr/>
    </dgm:pt>
    <dgm:pt modelId="{6496490B-08B3-4FED-A5FD-ABA29D1DB655}" type="pres">
      <dgm:prSet presAssocID="{2AE72C29-3984-4418-BADF-C69C6C805208}" presName="wedge1Tx" presStyleLbl="node1" presStyleIdx="0" presStyleCnt="4">
        <dgm:presLayoutVars>
          <dgm:chMax val="0"/>
          <dgm:chPref val="0"/>
          <dgm:bulletEnabled val="1"/>
        </dgm:presLayoutVars>
      </dgm:prSet>
      <dgm:spPr/>
    </dgm:pt>
    <dgm:pt modelId="{C4274658-D7CA-4C8D-AFEE-1A32D7604FD9}" type="pres">
      <dgm:prSet presAssocID="{2AE72C29-3984-4418-BADF-C69C6C805208}" presName="wedge2" presStyleLbl="node1" presStyleIdx="1" presStyleCnt="4"/>
      <dgm:spPr/>
    </dgm:pt>
    <dgm:pt modelId="{7FDB87FB-91BF-4635-8644-5390E102016C}" type="pres">
      <dgm:prSet presAssocID="{2AE72C29-3984-4418-BADF-C69C6C805208}" presName="dummy2a" presStyleCnt="0"/>
      <dgm:spPr/>
    </dgm:pt>
    <dgm:pt modelId="{A41AAA68-672E-4962-8364-59CB68A561CC}" type="pres">
      <dgm:prSet presAssocID="{2AE72C29-3984-4418-BADF-C69C6C805208}" presName="dummy2b" presStyleCnt="0"/>
      <dgm:spPr/>
    </dgm:pt>
    <dgm:pt modelId="{006E471B-794E-4476-8580-8F4887A88585}" type="pres">
      <dgm:prSet presAssocID="{2AE72C29-3984-4418-BADF-C69C6C805208}" presName="wedge2Tx" presStyleLbl="node1" presStyleIdx="1" presStyleCnt="4">
        <dgm:presLayoutVars>
          <dgm:chMax val="0"/>
          <dgm:chPref val="0"/>
          <dgm:bulletEnabled val="1"/>
        </dgm:presLayoutVars>
      </dgm:prSet>
      <dgm:spPr/>
    </dgm:pt>
    <dgm:pt modelId="{DC585F02-75CB-47C1-85F5-2FB550ED710A}" type="pres">
      <dgm:prSet presAssocID="{2AE72C29-3984-4418-BADF-C69C6C805208}" presName="wedge3" presStyleLbl="node1" presStyleIdx="2" presStyleCnt="4"/>
      <dgm:spPr/>
    </dgm:pt>
    <dgm:pt modelId="{2ADC8926-1F26-40CD-9EB3-A716FB7E3BD4}" type="pres">
      <dgm:prSet presAssocID="{2AE72C29-3984-4418-BADF-C69C6C805208}" presName="dummy3a" presStyleCnt="0"/>
      <dgm:spPr/>
    </dgm:pt>
    <dgm:pt modelId="{ABA32AE4-1015-4FD8-AFE8-495D2D8EEB67}" type="pres">
      <dgm:prSet presAssocID="{2AE72C29-3984-4418-BADF-C69C6C805208}" presName="dummy3b" presStyleCnt="0"/>
      <dgm:spPr/>
    </dgm:pt>
    <dgm:pt modelId="{E14A7681-1DCD-48B9-87E7-6BAF902D4F1F}" type="pres">
      <dgm:prSet presAssocID="{2AE72C29-3984-4418-BADF-C69C6C805208}" presName="wedge3Tx" presStyleLbl="node1" presStyleIdx="2" presStyleCnt="4">
        <dgm:presLayoutVars>
          <dgm:chMax val="0"/>
          <dgm:chPref val="0"/>
          <dgm:bulletEnabled val="1"/>
        </dgm:presLayoutVars>
      </dgm:prSet>
      <dgm:spPr/>
    </dgm:pt>
    <dgm:pt modelId="{D0A6F715-BDCA-4F60-B735-59FCB6B797E5}" type="pres">
      <dgm:prSet presAssocID="{2AE72C29-3984-4418-BADF-C69C6C805208}" presName="wedge4" presStyleLbl="node1" presStyleIdx="3" presStyleCnt="4"/>
      <dgm:spPr/>
    </dgm:pt>
    <dgm:pt modelId="{B3F5B1B1-3408-4E2D-B60B-9554BC453E7E}" type="pres">
      <dgm:prSet presAssocID="{2AE72C29-3984-4418-BADF-C69C6C805208}" presName="dummy4a" presStyleCnt="0"/>
      <dgm:spPr/>
    </dgm:pt>
    <dgm:pt modelId="{1756C0A0-0E28-4EEC-9F56-CD6B32C8B064}" type="pres">
      <dgm:prSet presAssocID="{2AE72C29-3984-4418-BADF-C69C6C805208}" presName="dummy4b" presStyleCnt="0"/>
      <dgm:spPr/>
    </dgm:pt>
    <dgm:pt modelId="{76F527A8-547B-456E-82B5-D91A08CCD3AF}" type="pres">
      <dgm:prSet presAssocID="{2AE72C29-3984-4418-BADF-C69C6C805208}" presName="wedge4Tx" presStyleLbl="node1" presStyleIdx="3" presStyleCnt="4">
        <dgm:presLayoutVars>
          <dgm:chMax val="0"/>
          <dgm:chPref val="0"/>
          <dgm:bulletEnabled val="1"/>
        </dgm:presLayoutVars>
      </dgm:prSet>
      <dgm:spPr/>
    </dgm:pt>
    <dgm:pt modelId="{AEA01D2B-9250-4021-B2D1-A73D467A1420}" type="pres">
      <dgm:prSet presAssocID="{5517499F-86D8-4F3D-8215-262B878341E6}" presName="arrowWedge1" presStyleLbl="fgSibTrans2D1" presStyleIdx="0" presStyleCnt="4"/>
      <dgm:spPr/>
    </dgm:pt>
    <dgm:pt modelId="{D05921AE-5F9B-4BA9-93A5-D19953AB3F05}" type="pres">
      <dgm:prSet presAssocID="{ECD55E1C-74AA-4225-9CB1-C7FF7252DF1B}" presName="arrowWedge2" presStyleLbl="fgSibTrans2D1" presStyleIdx="1" presStyleCnt="4"/>
      <dgm:spPr/>
    </dgm:pt>
    <dgm:pt modelId="{F9910B83-CE48-4B81-AD63-8AA2BA0DE9C1}" type="pres">
      <dgm:prSet presAssocID="{0A4AF216-57C4-4748-8DA0-B2D2026E07EF}" presName="arrowWedge3" presStyleLbl="fgSibTrans2D1" presStyleIdx="2" presStyleCnt="4"/>
      <dgm:spPr/>
    </dgm:pt>
    <dgm:pt modelId="{50217E1B-2F64-4D8B-B0B2-651A7EA81CA8}" type="pres">
      <dgm:prSet presAssocID="{056B05B2-83DE-4283-A671-B1D00860CC00}" presName="arrowWedge4" presStyleLbl="fgSibTrans2D1" presStyleIdx="3" presStyleCnt="4"/>
      <dgm:spPr/>
    </dgm:pt>
  </dgm:ptLst>
  <dgm:cxnLst>
    <dgm:cxn modelId="{2F7BDA00-3FFA-444B-BCEA-8C28288C2FEC}" type="presOf" srcId="{C3F65A3C-CADB-4A0C-BA8C-6C62B82ACB4D}" destId="{76F527A8-547B-456E-82B5-D91A08CCD3AF}" srcOrd="1" destOrd="0" presId="urn:microsoft.com/office/officeart/2005/8/layout/cycle8"/>
    <dgm:cxn modelId="{EE140901-664C-4FD4-A66D-02590755374F}" srcId="{642D6C4E-7844-48F2-944C-E510168D7C53}" destId="{58143A41-36D3-4AD5-923C-AED75747BBA3}" srcOrd="0" destOrd="0" parTransId="{817F50FE-35AB-4A4C-AA9D-B6AEEE98A153}" sibTransId="{F7CF1FF6-98F5-4F61-B502-8DEE6CDC7652}"/>
    <dgm:cxn modelId="{49D73506-BC7E-4F40-8FF9-9CBF3BF428F0}" type="presOf" srcId="{58143A41-36D3-4AD5-923C-AED75747BBA3}" destId="{006E471B-794E-4476-8580-8F4887A88585}" srcOrd="1" destOrd="1" presId="urn:microsoft.com/office/officeart/2005/8/layout/cycle8"/>
    <dgm:cxn modelId="{D7E7AA0A-9433-420E-AA1E-372280905875}" srcId="{48AAD5E0-22C0-42F9-8A7C-F250D5C12253}" destId="{C41AD452-0A1A-44AD-9C92-267B9B134059}" srcOrd="0" destOrd="0" parTransId="{9CC17A9C-342B-4040-B01C-085010AE9F35}" sibTransId="{25FABFA2-2E8D-4753-A867-464EDA631C33}"/>
    <dgm:cxn modelId="{1FE97D0C-EB09-4531-9EC3-03DFB732F0C9}" type="presOf" srcId="{C41AD452-0A1A-44AD-9C92-267B9B134059}" destId="{2EAFADF2-ACFD-4B09-A75A-523BDF938C69}" srcOrd="0" destOrd="1" presId="urn:microsoft.com/office/officeart/2005/8/layout/cycle8"/>
    <dgm:cxn modelId="{261FDB0D-97BC-4820-9E55-9E67B745E33A}" type="presOf" srcId="{642D6C4E-7844-48F2-944C-E510168D7C53}" destId="{C4274658-D7CA-4C8D-AFEE-1A32D7604FD9}" srcOrd="0" destOrd="0" presId="urn:microsoft.com/office/officeart/2005/8/layout/cycle8"/>
    <dgm:cxn modelId="{D483BD39-C154-44D3-AA71-A22BFF802BBE}" type="presOf" srcId="{1C12357A-C400-49C7-AD2F-52208F0BC672}" destId="{D0A6F715-BDCA-4F60-B735-59FCB6B797E5}" srcOrd="0" destOrd="1" presId="urn:microsoft.com/office/officeart/2005/8/layout/cycle8"/>
    <dgm:cxn modelId="{DCA4A93A-03E3-4062-A7F0-395EF9B63F38}" type="presOf" srcId="{48AAD5E0-22C0-42F9-8A7C-F250D5C12253}" destId="{6496490B-08B3-4FED-A5FD-ABA29D1DB655}" srcOrd="1" destOrd="0" presId="urn:microsoft.com/office/officeart/2005/8/layout/cycle8"/>
    <dgm:cxn modelId="{D09A4D3C-93E1-48C2-8C52-B1B29DA7C530}" type="presOf" srcId="{A5C70186-1864-4972-BC14-21E6465C2587}" destId="{DC585F02-75CB-47C1-85F5-2FB550ED710A}" srcOrd="0" destOrd="1" presId="urn:microsoft.com/office/officeart/2005/8/layout/cycle8"/>
    <dgm:cxn modelId="{DA6ACF64-EA9E-4868-B8AC-83FBFE0BBBB7}" srcId="{2AE72C29-3984-4418-BADF-C69C6C805208}" destId="{C3F65A3C-CADB-4A0C-BA8C-6C62B82ACB4D}" srcOrd="3" destOrd="0" parTransId="{94EBD132-F0DE-4757-849A-3264EF785BA1}" sibTransId="{056B05B2-83DE-4283-A671-B1D00860CC00}"/>
    <dgm:cxn modelId="{CDA4F96F-B7F4-4ADB-B08B-8BBCD313AD86}" type="presOf" srcId="{642D6C4E-7844-48F2-944C-E510168D7C53}" destId="{006E471B-794E-4476-8580-8F4887A88585}" srcOrd="1" destOrd="0" presId="urn:microsoft.com/office/officeart/2005/8/layout/cycle8"/>
    <dgm:cxn modelId="{8C596578-FEC3-4A8F-B313-70A7E6571C1F}" type="presOf" srcId="{C41AD452-0A1A-44AD-9C92-267B9B134059}" destId="{6496490B-08B3-4FED-A5FD-ABA29D1DB655}" srcOrd="1" destOrd="1" presId="urn:microsoft.com/office/officeart/2005/8/layout/cycle8"/>
    <dgm:cxn modelId="{E1B69C86-D17C-4592-93CA-31366D99BE69}" srcId="{99B0513F-F1EB-4924-A0B0-92EFFB830251}" destId="{A5C70186-1864-4972-BC14-21E6465C2587}" srcOrd="0" destOrd="0" parTransId="{B7809A0E-0CCB-4103-969B-2633BA0E4FF0}" sibTransId="{4B6B1B55-C619-4FC8-BC79-1C9F152FD693}"/>
    <dgm:cxn modelId="{D23B3B93-7BF2-43DC-840D-3EAC84B5FC3B}" type="presOf" srcId="{A5C70186-1864-4972-BC14-21E6465C2587}" destId="{E14A7681-1DCD-48B9-87E7-6BAF902D4F1F}" srcOrd="1" destOrd="1" presId="urn:microsoft.com/office/officeart/2005/8/layout/cycle8"/>
    <dgm:cxn modelId="{2351C697-4F5B-4D25-BAE7-AE9CF670E233}" type="presOf" srcId="{58143A41-36D3-4AD5-923C-AED75747BBA3}" destId="{C4274658-D7CA-4C8D-AFEE-1A32D7604FD9}" srcOrd="0" destOrd="1" presId="urn:microsoft.com/office/officeart/2005/8/layout/cycle8"/>
    <dgm:cxn modelId="{17EADFA1-E7DA-4BDC-B36D-5324F3D09369}" type="presOf" srcId="{2AE72C29-3984-4418-BADF-C69C6C805208}" destId="{44AA5589-41FF-477B-A928-42E3485FF97F}" srcOrd="0" destOrd="0" presId="urn:microsoft.com/office/officeart/2005/8/layout/cycle8"/>
    <dgm:cxn modelId="{E6C10BB0-A1D7-4422-B263-F4FB5225CF36}" srcId="{2AE72C29-3984-4418-BADF-C69C6C805208}" destId="{642D6C4E-7844-48F2-944C-E510168D7C53}" srcOrd="1" destOrd="0" parTransId="{A794A329-1C6A-4EBA-B805-92DB290B2E3D}" sibTransId="{ECD55E1C-74AA-4225-9CB1-C7FF7252DF1B}"/>
    <dgm:cxn modelId="{321C7BB5-92B7-44AB-87D7-0ACAE521A457}" type="presOf" srcId="{99B0513F-F1EB-4924-A0B0-92EFFB830251}" destId="{DC585F02-75CB-47C1-85F5-2FB550ED710A}" srcOrd="0" destOrd="0" presId="urn:microsoft.com/office/officeart/2005/8/layout/cycle8"/>
    <dgm:cxn modelId="{B90EB8B5-C228-4A15-9289-E133AE6E980A}" srcId="{C3F65A3C-CADB-4A0C-BA8C-6C62B82ACB4D}" destId="{1C12357A-C400-49C7-AD2F-52208F0BC672}" srcOrd="0" destOrd="0" parTransId="{A4A1D471-F627-40BB-AEFB-D0D7446AEE7E}" sibTransId="{A015EB0B-0A5C-428B-AAF7-E85D9AEF01B1}"/>
    <dgm:cxn modelId="{6C5ADAC4-38A4-46DD-A1D9-16AA86C6D437}" type="presOf" srcId="{99B0513F-F1EB-4924-A0B0-92EFFB830251}" destId="{E14A7681-1DCD-48B9-87E7-6BAF902D4F1F}" srcOrd="1" destOrd="0" presId="urn:microsoft.com/office/officeart/2005/8/layout/cycle8"/>
    <dgm:cxn modelId="{7F366ECC-F2D9-44E5-9D1D-E509919F74AA}" type="presOf" srcId="{48AAD5E0-22C0-42F9-8A7C-F250D5C12253}" destId="{2EAFADF2-ACFD-4B09-A75A-523BDF938C69}" srcOrd="0" destOrd="0" presId="urn:microsoft.com/office/officeart/2005/8/layout/cycle8"/>
    <dgm:cxn modelId="{A53D59CC-2D84-4C21-A54F-07D47EF0950F}" type="presOf" srcId="{1C12357A-C400-49C7-AD2F-52208F0BC672}" destId="{76F527A8-547B-456E-82B5-D91A08CCD3AF}" srcOrd="1" destOrd="1" presId="urn:microsoft.com/office/officeart/2005/8/layout/cycle8"/>
    <dgm:cxn modelId="{293548DB-FBCB-4474-B03A-30B3BBFB8C33}" type="presOf" srcId="{C3F65A3C-CADB-4A0C-BA8C-6C62B82ACB4D}" destId="{D0A6F715-BDCA-4F60-B735-59FCB6B797E5}" srcOrd="0" destOrd="0" presId="urn:microsoft.com/office/officeart/2005/8/layout/cycle8"/>
    <dgm:cxn modelId="{B81D9AE2-23AA-4C28-9AE5-2D48EC36C1C6}" srcId="{2AE72C29-3984-4418-BADF-C69C6C805208}" destId="{48AAD5E0-22C0-42F9-8A7C-F250D5C12253}" srcOrd="0" destOrd="0" parTransId="{87F5F6D0-3438-4F62-9555-716B652870DE}" sibTransId="{5517499F-86D8-4F3D-8215-262B878341E6}"/>
    <dgm:cxn modelId="{92E0F8F2-6374-42B0-B322-4242B94CC030}" srcId="{2AE72C29-3984-4418-BADF-C69C6C805208}" destId="{99B0513F-F1EB-4924-A0B0-92EFFB830251}" srcOrd="2" destOrd="0" parTransId="{43405B89-64EA-4A1E-B7F9-CF171FE849FB}" sibTransId="{0A4AF216-57C4-4748-8DA0-B2D2026E07EF}"/>
    <dgm:cxn modelId="{E2196ABC-0212-4268-A31C-737845184B54}" type="presParOf" srcId="{44AA5589-41FF-477B-A928-42E3485FF97F}" destId="{2EAFADF2-ACFD-4B09-A75A-523BDF938C69}" srcOrd="0" destOrd="0" presId="urn:microsoft.com/office/officeart/2005/8/layout/cycle8"/>
    <dgm:cxn modelId="{D386F4B2-1AE6-4159-904F-1C2A4660F9EE}" type="presParOf" srcId="{44AA5589-41FF-477B-A928-42E3485FF97F}" destId="{E437F3BA-6058-4D68-AED9-33F5B29F2A76}" srcOrd="1" destOrd="0" presId="urn:microsoft.com/office/officeart/2005/8/layout/cycle8"/>
    <dgm:cxn modelId="{184C10FA-7652-4CA3-B75D-3CD19F585ED0}" type="presParOf" srcId="{44AA5589-41FF-477B-A928-42E3485FF97F}" destId="{E7E4E45E-30A1-41F8-B72E-09E908A1AAEC}" srcOrd="2" destOrd="0" presId="urn:microsoft.com/office/officeart/2005/8/layout/cycle8"/>
    <dgm:cxn modelId="{A7FB49B5-CF49-4320-90E4-CA318BB13096}" type="presParOf" srcId="{44AA5589-41FF-477B-A928-42E3485FF97F}" destId="{6496490B-08B3-4FED-A5FD-ABA29D1DB655}" srcOrd="3" destOrd="0" presId="urn:microsoft.com/office/officeart/2005/8/layout/cycle8"/>
    <dgm:cxn modelId="{42CD5932-8DA6-4CDB-AAFA-F0C8A38B3B9C}" type="presParOf" srcId="{44AA5589-41FF-477B-A928-42E3485FF97F}" destId="{C4274658-D7CA-4C8D-AFEE-1A32D7604FD9}" srcOrd="4" destOrd="0" presId="urn:microsoft.com/office/officeart/2005/8/layout/cycle8"/>
    <dgm:cxn modelId="{F3AE71D6-3953-471E-805A-4F3EC8B08901}" type="presParOf" srcId="{44AA5589-41FF-477B-A928-42E3485FF97F}" destId="{7FDB87FB-91BF-4635-8644-5390E102016C}" srcOrd="5" destOrd="0" presId="urn:microsoft.com/office/officeart/2005/8/layout/cycle8"/>
    <dgm:cxn modelId="{55E687B1-53EA-4E93-858A-71476C71B51C}" type="presParOf" srcId="{44AA5589-41FF-477B-A928-42E3485FF97F}" destId="{A41AAA68-672E-4962-8364-59CB68A561CC}" srcOrd="6" destOrd="0" presId="urn:microsoft.com/office/officeart/2005/8/layout/cycle8"/>
    <dgm:cxn modelId="{0808A5E7-1B5F-49DD-935A-455F1B21796C}" type="presParOf" srcId="{44AA5589-41FF-477B-A928-42E3485FF97F}" destId="{006E471B-794E-4476-8580-8F4887A88585}" srcOrd="7" destOrd="0" presId="urn:microsoft.com/office/officeart/2005/8/layout/cycle8"/>
    <dgm:cxn modelId="{E4A3B7D4-C676-4B7E-9B90-83ABAD2ABDDB}" type="presParOf" srcId="{44AA5589-41FF-477B-A928-42E3485FF97F}" destId="{DC585F02-75CB-47C1-85F5-2FB550ED710A}" srcOrd="8" destOrd="0" presId="urn:microsoft.com/office/officeart/2005/8/layout/cycle8"/>
    <dgm:cxn modelId="{380CB37F-3DC8-4865-9CC9-0D1A8B7818BC}" type="presParOf" srcId="{44AA5589-41FF-477B-A928-42E3485FF97F}" destId="{2ADC8926-1F26-40CD-9EB3-A716FB7E3BD4}" srcOrd="9" destOrd="0" presId="urn:microsoft.com/office/officeart/2005/8/layout/cycle8"/>
    <dgm:cxn modelId="{70E3DAB6-D018-47EA-800C-EFAC2E4484A9}" type="presParOf" srcId="{44AA5589-41FF-477B-A928-42E3485FF97F}" destId="{ABA32AE4-1015-4FD8-AFE8-495D2D8EEB67}" srcOrd="10" destOrd="0" presId="urn:microsoft.com/office/officeart/2005/8/layout/cycle8"/>
    <dgm:cxn modelId="{3F44EB89-FFD8-49BE-B2A6-A0A64841817A}" type="presParOf" srcId="{44AA5589-41FF-477B-A928-42E3485FF97F}" destId="{E14A7681-1DCD-48B9-87E7-6BAF902D4F1F}" srcOrd="11" destOrd="0" presId="urn:microsoft.com/office/officeart/2005/8/layout/cycle8"/>
    <dgm:cxn modelId="{8C6BE47B-37C4-4995-A16B-8C2E463F8D6C}" type="presParOf" srcId="{44AA5589-41FF-477B-A928-42E3485FF97F}" destId="{D0A6F715-BDCA-4F60-B735-59FCB6B797E5}" srcOrd="12" destOrd="0" presId="urn:microsoft.com/office/officeart/2005/8/layout/cycle8"/>
    <dgm:cxn modelId="{CDC85900-8FDC-4CCC-9E4C-B58744632673}" type="presParOf" srcId="{44AA5589-41FF-477B-A928-42E3485FF97F}" destId="{B3F5B1B1-3408-4E2D-B60B-9554BC453E7E}" srcOrd="13" destOrd="0" presId="urn:microsoft.com/office/officeart/2005/8/layout/cycle8"/>
    <dgm:cxn modelId="{2AF4A030-2CFA-45C6-9009-2CC30966BEEF}" type="presParOf" srcId="{44AA5589-41FF-477B-A928-42E3485FF97F}" destId="{1756C0A0-0E28-4EEC-9F56-CD6B32C8B064}" srcOrd="14" destOrd="0" presId="urn:microsoft.com/office/officeart/2005/8/layout/cycle8"/>
    <dgm:cxn modelId="{50A6EBA7-0FF9-4630-AF1E-E87E87A54C10}" type="presParOf" srcId="{44AA5589-41FF-477B-A928-42E3485FF97F}" destId="{76F527A8-547B-456E-82B5-D91A08CCD3AF}" srcOrd="15" destOrd="0" presId="urn:microsoft.com/office/officeart/2005/8/layout/cycle8"/>
    <dgm:cxn modelId="{503AA172-D766-44CF-8ABC-240CBB284269}" type="presParOf" srcId="{44AA5589-41FF-477B-A928-42E3485FF97F}" destId="{AEA01D2B-9250-4021-B2D1-A73D467A1420}" srcOrd="16" destOrd="0" presId="urn:microsoft.com/office/officeart/2005/8/layout/cycle8"/>
    <dgm:cxn modelId="{00056994-C891-49A2-8B8C-5CFE90AA1C40}" type="presParOf" srcId="{44AA5589-41FF-477B-A928-42E3485FF97F}" destId="{D05921AE-5F9B-4BA9-93A5-D19953AB3F05}" srcOrd="17" destOrd="0" presId="urn:microsoft.com/office/officeart/2005/8/layout/cycle8"/>
    <dgm:cxn modelId="{54A81160-48FA-487A-A0D1-145B6482D508}" type="presParOf" srcId="{44AA5589-41FF-477B-A928-42E3485FF97F}" destId="{F9910B83-CE48-4B81-AD63-8AA2BA0DE9C1}" srcOrd="18" destOrd="0" presId="urn:microsoft.com/office/officeart/2005/8/layout/cycle8"/>
    <dgm:cxn modelId="{990A9A7E-E035-46BC-AE0E-D33DAAD67830}" type="presParOf" srcId="{44AA5589-41FF-477B-A928-42E3485FF97F}" destId="{50217E1B-2F64-4D8B-B0B2-651A7EA81CA8}" srcOrd="1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30BDCD-A119-4BD8-ABCE-631FE61392E1}" type="doc">
      <dgm:prSet loTypeId="urn:microsoft.com/office/officeart/2005/8/layout/chevron1" loCatId="process" qsTypeId="urn:microsoft.com/office/officeart/2005/8/quickstyle/simple1" qsCatId="simple" csTypeId="urn:microsoft.com/office/officeart/2005/8/colors/accent6_1" csCatId="accent6" phldr="1"/>
      <dgm:spPr/>
    </dgm:pt>
    <dgm:pt modelId="{CB01CA2A-C06F-4D53-8F76-34B71CD5C62F}">
      <dgm:prSet phldrT="[Text]"/>
      <dgm:spPr>
        <a:solidFill>
          <a:srgbClr val="F2F8EE"/>
        </a:solidFill>
      </dgm:spPr>
      <dgm:t>
        <a:bodyPr/>
        <a:lstStyle/>
        <a:p>
          <a:r>
            <a:rPr lang="en-US" dirty="0"/>
            <a:t>1997: SNM Marketing</a:t>
          </a:r>
        </a:p>
      </dgm:t>
    </dgm:pt>
    <dgm:pt modelId="{53D5C993-1979-4033-A072-0607BEB2F8F9}" type="parTrans" cxnId="{EC3D186A-BD13-4CF2-90F7-E43E7A0DB260}">
      <dgm:prSet/>
      <dgm:spPr/>
      <dgm:t>
        <a:bodyPr/>
        <a:lstStyle/>
        <a:p>
          <a:endParaRPr lang="en-US"/>
        </a:p>
      </dgm:t>
    </dgm:pt>
    <dgm:pt modelId="{E16376D7-E5D9-49DC-806F-14368AB6AC3D}" type="sibTrans" cxnId="{EC3D186A-BD13-4CF2-90F7-E43E7A0DB260}">
      <dgm:prSet/>
      <dgm:spPr/>
      <dgm:t>
        <a:bodyPr/>
        <a:lstStyle/>
        <a:p>
          <a:endParaRPr lang="en-US"/>
        </a:p>
      </dgm:t>
    </dgm:pt>
    <dgm:pt modelId="{69C0F36E-E8AD-457B-BB01-BA911752658A}">
      <dgm:prSet phldrT="[Text]"/>
      <dgm:spPr>
        <a:solidFill>
          <a:schemeClr val="accent6">
            <a:lumMod val="20000"/>
            <a:lumOff val="80000"/>
          </a:schemeClr>
        </a:solidFill>
      </dgm:spPr>
      <dgm:t>
        <a:bodyPr/>
        <a:lstStyle/>
        <a:p>
          <a:r>
            <a:rPr lang="en-US" dirty="0"/>
            <a:t>2010: Sole Proprietorship</a:t>
          </a:r>
        </a:p>
      </dgm:t>
    </dgm:pt>
    <dgm:pt modelId="{445661FE-0836-43E8-9D1A-65DE2C129F68}" type="parTrans" cxnId="{8658FCEA-1071-432C-82E1-1B788751652D}">
      <dgm:prSet/>
      <dgm:spPr/>
      <dgm:t>
        <a:bodyPr/>
        <a:lstStyle/>
        <a:p>
          <a:endParaRPr lang="en-US"/>
        </a:p>
      </dgm:t>
    </dgm:pt>
    <dgm:pt modelId="{197781CF-1671-4CE7-883C-4619C3D41B77}" type="sibTrans" cxnId="{8658FCEA-1071-432C-82E1-1B788751652D}">
      <dgm:prSet/>
      <dgm:spPr/>
      <dgm:t>
        <a:bodyPr/>
        <a:lstStyle/>
        <a:p>
          <a:endParaRPr lang="en-US"/>
        </a:p>
      </dgm:t>
    </dgm:pt>
    <dgm:pt modelId="{AC468D2F-2CFE-4D0C-960A-BC4005A84123}">
      <dgm:prSet phldrT="[Text]"/>
      <dgm:spPr>
        <a:solidFill>
          <a:schemeClr val="accent6">
            <a:lumMod val="40000"/>
            <a:lumOff val="60000"/>
          </a:schemeClr>
        </a:solidFill>
      </dgm:spPr>
      <dgm:t>
        <a:bodyPr/>
        <a:lstStyle/>
        <a:p>
          <a:r>
            <a:rPr lang="en-US" dirty="0"/>
            <a:t>2014: LLP</a:t>
          </a:r>
        </a:p>
      </dgm:t>
    </dgm:pt>
    <dgm:pt modelId="{D0F615B1-F285-4D04-A398-DEDB5D77A4DB}" type="parTrans" cxnId="{743CB717-9421-4AD5-A699-F4E40736D681}">
      <dgm:prSet/>
      <dgm:spPr/>
      <dgm:t>
        <a:bodyPr/>
        <a:lstStyle/>
        <a:p>
          <a:endParaRPr lang="en-US"/>
        </a:p>
      </dgm:t>
    </dgm:pt>
    <dgm:pt modelId="{563546A8-F15D-4163-A299-4C7C343B9B29}" type="sibTrans" cxnId="{743CB717-9421-4AD5-A699-F4E40736D681}">
      <dgm:prSet/>
      <dgm:spPr/>
      <dgm:t>
        <a:bodyPr/>
        <a:lstStyle/>
        <a:p>
          <a:endParaRPr lang="en-US"/>
        </a:p>
      </dgm:t>
    </dgm:pt>
    <dgm:pt modelId="{47E2B478-15B1-4ACF-B976-8D1DF460A29F}">
      <dgm:prSet phldrT="[Text]"/>
      <dgm:spPr>
        <a:solidFill>
          <a:schemeClr val="accent6">
            <a:lumMod val="60000"/>
            <a:lumOff val="40000"/>
          </a:schemeClr>
        </a:solidFill>
      </dgm:spPr>
      <dgm:t>
        <a:bodyPr/>
        <a:lstStyle/>
        <a:p>
          <a:r>
            <a:rPr lang="en-US" dirty="0"/>
            <a:t>2016: </a:t>
          </a:r>
          <a:r>
            <a:rPr lang="en-US" dirty="0" err="1"/>
            <a:t>Pte</a:t>
          </a:r>
          <a:r>
            <a:rPr lang="en-US" dirty="0"/>
            <a:t> Ltd</a:t>
          </a:r>
        </a:p>
      </dgm:t>
    </dgm:pt>
    <dgm:pt modelId="{686362B6-B0B2-4F11-A8DF-2AEDAD9E8F5D}" type="parTrans" cxnId="{F7A368D5-7BD8-4CE1-AEDF-F0851DDF52EE}">
      <dgm:prSet/>
      <dgm:spPr/>
      <dgm:t>
        <a:bodyPr/>
        <a:lstStyle/>
        <a:p>
          <a:endParaRPr lang="en-US"/>
        </a:p>
      </dgm:t>
    </dgm:pt>
    <dgm:pt modelId="{3C25C468-9A0D-4789-A122-F7D8A0A29F8E}" type="sibTrans" cxnId="{F7A368D5-7BD8-4CE1-AEDF-F0851DDF52EE}">
      <dgm:prSet/>
      <dgm:spPr/>
      <dgm:t>
        <a:bodyPr/>
        <a:lstStyle/>
        <a:p>
          <a:endParaRPr lang="en-US"/>
        </a:p>
      </dgm:t>
    </dgm:pt>
    <dgm:pt modelId="{F4F0C1D1-BEF2-426B-B373-AF92C7D5F07F}" type="pres">
      <dgm:prSet presAssocID="{8B30BDCD-A119-4BD8-ABCE-631FE61392E1}" presName="Name0" presStyleCnt="0">
        <dgm:presLayoutVars>
          <dgm:dir/>
          <dgm:animLvl val="lvl"/>
          <dgm:resizeHandles val="exact"/>
        </dgm:presLayoutVars>
      </dgm:prSet>
      <dgm:spPr/>
    </dgm:pt>
    <dgm:pt modelId="{076EAF48-360C-40EA-8CA6-F47946D707CB}" type="pres">
      <dgm:prSet presAssocID="{CB01CA2A-C06F-4D53-8F76-34B71CD5C62F}" presName="parTxOnly" presStyleLbl="node1" presStyleIdx="0" presStyleCnt="4">
        <dgm:presLayoutVars>
          <dgm:chMax val="0"/>
          <dgm:chPref val="0"/>
          <dgm:bulletEnabled val="1"/>
        </dgm:presLayoutVars>
      </dgm:prSet>
      <dgm:spPr/>
    </dgm:pt>
    <dgm:pt modelId="{4F553A79-8653-4EC0-9CE0-FADDB009C0B8}" type="pres">
      <dgm:prSet presAssocID="{E16376D7-E5D9-49DC-806F-14368AB6AC3D}" presName="parTxOnlySpace" presStyleCnt="0"/>
      <dgm:spPr/>
    </dgm:pt>
    <dgm:pt modelId="{8C4C070B-6EE2-4EF8-B0AE-409B06F31E4C}" type="pres">
      <dgm:prSet presAssocID="{69C0F36E-E8AD-457B-BB01-BA911752658A}" presName="parTxOnly" presStyleLbl="node1" presStyleIdx="1" presStyleCnt="4">
        <dgm:presLayoutVars>
          <dgm:chMax val="0"/>
          <dgm:chPref val="0"/>
          <dgm:bulletEnabled val="1"/>
        </dgm:presLayoutVars>
      </dgm:prSet>
      <dgm:spPr/>
    </dgm:pt>
    <dgm:pt modelId="{49A9F01F-95CE-4532-B82D-3A63D0EEC939}" type="pres">
      <dgm:prSet presAssocID="{197781CF-1671-4CE7-883C-4619C3D41B77}" presName="parTxOnlySpace" presStyleCnt="0"/>
      <dgm:spPr/>
    </dgm:pt>
    <dgm:pt modelId="{A83D6621-4D47-4B38-926F-D1C5AE8F1C2A}" type="pres">
      <dgm:prSet presAssocID="{AC468D2F-2CFE-4D0C-960A-BC4005A84123}" presName="parTxOnly" presStyleLbl="node1" presStyleIdx="2" presStyleCnt="4">
        <dgm:presLayoutVars>
          <dgm:chMax val="0"/>
          <dgm:chPref val="0"/>
          <dgm:bulletEnabled val="1"/>
        </dgm:presLayoutVars>
      </dgm:prSet>
      <dgm:spPr/>
    </dgm:pt>
    <dgm:pt modelId="{1C3C5D25-4CB3-40FD-9446-5D30A9C6D181}" type="pres">
      <dgm:prSet presAssocID="{563546A8-F15D-4163-A299-4C7C343B9B29}" presName="parTxOnlySpace" presStyleCnt="0"/>
      <dgm:spPr/>
    </dgm:pt>
    <dgm:pt modelId="{15CE74D8-5C9E-4DEE-B327-883A5AE23CA4}" type="pres">
      <dgm:prSet presAssocID="{47E2B478-15B1-4ACF-B976-8D1DF460A29F}" presName="parTxOnly" presStyleLbl="node1" presStyleIdx="3" presStyleCnt="4">
        <dgm:presLayoutVars>
          <dgm:chMax val="0"/>
          <dgm:chPref val="0"/>
          <dgm:bulletEnabled val="1"/>
        </dgm:presLayoutVars>
      </dgm:prSet>
      <dgm:spPr/>
    </dgm:pt>
  </dgm:ptLst>
  <dgm:cxnLst>
    <dgm:cxn modelId="{743CB717-9421-4AD5-A699-F4E40736D681}" srcId="{8B30BDCD-A119-4BD8-ABCE-631FE61392E1}" destId="{AC468D2F-2CFE-4D0C-960A-BC4005A84123}" srcOrd="2" destOrd="0" parTransId="{D0F615B1-F285-4D04-A398-DEDB5D77A4DB}" sibTransId="{563546A8-F15D-4163-A299-4C7C343B9B29}"/>
    <dgm:cxn modelId="{0F86D464-08B0-4923-B54E-11C759CECBE4}" type="presOf" srcId="{AC468D2F-2CFE-4D0C-960A-BC4005A84123}" destId="{A83D6621-4D47-4B38-926F-D1C5AE8F1C2A}" srcOrd="0" destOrd="0" presId="urn:microsoft.com/office/officeart/2005/8/layout/chevron1"/>
    <dgm:cxn modelId="{EC3D186A-BD13-4CF2-90F7-E43E7A0DB260}" srcId="{8B30BDCD-A119-4BD8-ABCE-631FE61392E1}" destId="{CB01CA2A-C06F-4D53-8F76-34B71CD5C62F}" srcOrd="0" destOrd="0" parTransId="{53D5C993-1979-4033-A072-0607BEB2F8F9}" sibTransId="{E16376D7-E5D9-49DC-806F-14368AB6AC3D}"/>
    <dgm:cxn modelId="{CBE1476D-8A75-4F83-B0B5-1833FC8FA571}" type="presOf" srcId="{47E2B478-15B1-4ACF-B976-8D1DF460A29F}" destId="{15CE74D8-5C9E-4DEE-B327-883A5AE23CA4}" srcOrd="0" destOrd="0" presId="urn:microsoft.com/office/officeart/2005/8/layout/chevron1"/>
    <dgm:cxn modelId="{C475CF9A-5113-4E15-AF84-B76529987858}" type="presOf" srcId="{69C0F36E-E8AD-457B-BB01-BA911752658A}" destId="{8C4C070B-6EE2-4EF8-B0AE-409B06F31E4C}" srcOrd="0" destOrd="0" presId="urn:microsoft.com/office/officeart/2005/8/layout/chevron1"/>
    <dgm:cxn modelId="{09B286B3-7B96-49AC-B460-823B53FCDBD3}" type="presOf" srcId="{CB01CA2A-C06F-4D53-8F76-34B71CD5C62F}" destId="{076EAF48-360C-40EA-8CA6-F47946D707CB}" srcOrd="0" destOrd="0" presId="urn:microsoft.com/office/officeart/2005/8/layout/chevron1"/>
    <dgm:cxn modelId="{B233D0B9-9FB1-4B9A-9C15-A2EC0A104939}" type="presOf" srcId="{8B30BDCD-A119-4BD8-ABCE-631FE61392E1}" destId="{F4F0C1D1-BEF2-426B-B373-AF92C7D5F07F}" srcOrd="0" destOrd="0" presId="urn:microsoft.com/office/officeart/2005/8/layout/chevron1"/>
    <dgm:cxn modelId="{F7A368D5-7BD8-4CE1-AEDF-F0851DDF52EE}" srcId="{8B30BDCD-A119-4BD8-ABCE-631FE61392E1}" destId="{47E2B478-15B1-4ACF-B976-8D1DF460A29F}" srcOrd="3" destOrd="0" parTransId="{686362B6-B0B2-4F11-A8DF-2AEDAD9E8F5D}" sibTransId="{3C25C468-9A0D-4789-A122-F7D8A0A29F8E}"/>
    <dgm:cxn modelId="{8658FCEA-1071-432C-82E1-1B788751652D}" srcId="{8B30BDCD-A119-4BD8-ABCE-631FE61392E1}" destId="{69C0F36E-E8AD-457B-BB01-BA911752658A}" srcOrd="1" destOrd="0" parTransId="{445661FE-0836-43E8-9D1A-65DE2C129F68}" sibTransId="{197781CF-1671-4CE7-883C-4619C3D41B77}"/>
    <dgm:cxn modelId="{87E666EB-D251-4E5C-8432-5542A25F513B}" type="presParOf" srcId="{F4F0C1D1-BEF2-426B-B373-AF92C7D5F07F}" destId="{076EAF48-360C-40EA-8CA6-F47946D707CB}" srcOrd="0" destOrd="0" presId="urn:microsoft.com/office/officeart/2005/8/layout/chevron1"/>
    <dgm:cxn modelId="{EF48E34B-42E7-44FE-99BD-731C14F00F9C}" type="presParOf" srcId="{F4F0C1D1-BEF2-426B-B373-AF92C7D5F07F}" destId="{4F553A79-8653-4EC0-9CE0-FADDB009C0B8}" srcOrd="1" destOrd="0" presId="urn:microsoft.com/office/officeart/2005/8/layout/chevron1"/>
    <dgm:cxn modelId="{BFED1D5A-8741-4822-B4AC-88F5599AD8ED}" type="presParOf" srcId="{F4F0C1D1-BEF2-426B-B373-AF92C7D5F07F}" destId="{8C4C070B-6EE2-4EF8-B0AE-409B06F31E4C}" srcOrd="2" destOrd="0" presId="urn:microsoft.com/office/officeart/2005/8/layout/chevron1"/>
    <dgm:cxn modelId="{4A1648C6-10E1-4549-9795-33906712F941}" type="presParOf" srcId="{F4F0C1D1-BEF2-426B-B373-AF92C7D5F07F}" destId="{49A9F01F-95CE-4532-B82D-3A63D0EEC939}" srcOrd="3" destOrd="0" presId="urn:microsoft.com/office/officeart/2005/8/layout/chevron1"/>
    <dgm:cxn modelId="{D508BA16-A625-4C70-A706-953F92288DE7}" type="presParOf" srcId="{F4F0C1D1-BEF2-426B-B373-AF92C7D5F07F}" destId="{A83D6621-4D47-4B38-926F-D1C5AE8F1C2A}" srcOrd="4" destOrd="0" presId="urn:microsoft.com/office/officeart/2005/8/layout/chevron1"/>
    <dgm:cxn modelId="{0427EAC2-6B10-4BDB-8116-81570AEFBF61}" type="presParOf" srcId="{F4F0C1D1-BEF2-426B-B373-AF92C7D5F07F}" destId="{1C3C5D25-4CB3-40FD-9446-5D30A9C6D181}" srcOrd="5" destOrd="0" presId="urn:microsoft.com/office/officeart/2005/8/layout/chevron1"/>
    <dgm:cxn modelId="{B724E78F-3BDA-46F9-8DF5-716157C49FC2}" type="presParOf" srcId="{F4F0C1D1-BEF2-426B-B373-AF92C7D5F07F}" destId="{15CE74D8-5C9E-4DEE-B327-883A5AE23CA4}" srcOrd="6" destOrd="0" presId="urn:microsoft.com/office/officeart/2005/8/layout/chevro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FADF2-ACFD-4B09-A75A-523BDF938C69}">
      <dsp:nvSpPr>
        <dsp:cNvPr id="0" name=""/>
        <dsp:cNvSpPr/>
      </dsp:nvSpPr>
      <dsp:spPr>
        <a:xfrm>
          <a:off x="3839634" y="294474"/>
          <a:ext cx="3982984" cy="3982984"/>
        </a:xfrm>
        <a:prstGeom prst="pie">
          <a:avLst>
            <a:gd name="adj1" fmla="val 16200000"/>
            <a:gd name="adj2" fmla="val 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t" anchorCtr="0">
          <a:noAutofit/>
        </a:bodyPr>
        <a:lstStyle/>
        <a:p>
          <a:pPr marL="0" lvl="0" indent="0" algn="l" defTabSz="533400">
            <a:lnSpc>
              <a:spcPct val="90000"/>
            </a:lnSpc>
            <a:spcBef>
              <a:spcPct val="0"/>
            </a:spcBef>
            <a:spcAft>
              <a:spcPct val="35000"/>
            </a:spcAft>
            <a:buNone/>
          </a:pPr>
          <a:r>
            <a:rPr lang="en-US" sz="1200" b="1" u="sng" kern="1200" dirty="0"/>
            <a:t>I</a:t>
          </a:r>
          <a:r>
            <a:rPr lang="en-US" sz="1200" b="1" kern="1200" dirty="0"/>
            <a:t>ntegrity</a:t>
          </a:r>
        </a:p>
        <a:p>
          <a:pPr marL="0" lvl="1" indent="0" algn="l" defTabSz="400050">
            <a:lnSpc>
              <a:spcPct val="90000"/>
            </a:lnSpc>
            <a:spcBef>
              <a:spcPct val="0"/>
            </a:spcBef>
            <a:spcAft>
              <a:spcPct val="15000"/>
            </a:spcAft>
            <a:buFont typeface="+mj-lt"/>
            <a:buNone/>
          </a:pPr>
          <a:r>
            <a:rPr lang="en-SG" sz="900" kern="1200" dirty="0"/>
            <a:t>We value the trust built with colleagues &amp; customers by emphasising high standards of responsibility in our people, products &amp; processes.</a:t>
          </a:r>
          <a:endParaRPr lang="en-US" sz="900" kern="1200" dirty="0"/>
        </a:p>
      </dsp:txBody>
      <dsp:txXfrm>
        <a:off x="5953934" y="1119995"/>
        <a:ext cx="1469910" cy="1090579"/>
      </dsp:txXfrm>
    </dsp:sp>
    <dsp:sp modelId="{C4274658-D7CA-4C8D-AFEE-1A32D7604FD9}">
      <dsp:nvSpPr>
        <dsp:cNvPr id="0" name=""/>
        <dsp:cNvSpPr/>
      </dsp:nvSpPr>
      <dsp:spPr>
        <a:xfrm>
          <a:off x="3839634" y="428189"/>
          <a:ext cx="3982984" cy="3982984"/>
        </a:xfrm>
        <a:prstGeom prst="pie">
          <a:avLst>
            <a:gd name="adj1" fmla="val 0"/>
            <a:gd name="adj2" fmla="val 540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t" anchorCtr="0">
          <a:noAutofit/>
        </a:bodyPr>
        <a:lstStyle/>
        <a:p>
          <a:pPr marL="0" lvl="0" indent="0" algn="l" defTabSz="533400">
            <a:lnSpc>
              <a:spcPct val="90000"/>
            </a:lnSpc>
            <a:spcBef>
              <a:spcPct val="0"/>
            </a:spcBef>
            <a:spcAft>
              <a:spcPct val="35000"/>
            </a:spcAft>
            <a:buNone/>
          </a:pPr>
          <a:r>
            <a:rPr lang="en-US" sz="1200" b="1" u="sng" kern="1200" dirty="0"/>
            <a:t>F</a:t>
          </a:r>
          <a:r>
            <a:rPr lang="en-US" sz="1200" b="1" kern="1200" dirty="0"/>
            <a:t>amily</a:t>
          </a:r>
        </a:p>
        <a:p>
          <a:pPr marL="0" lvl="1" indent="0" algn="l" defTabSz="400050">
            <a:lnSpc>
              <a:spcPct val="90000"/>
            </a:lnSpc>
            <a:spcBef>
              <a:spcPct val="0"/>
            </a:spcBef>
            <a:spcAft>
              <a:spcPct val="15000"/>
            </a:spcAft>
            <a:buNone/>
          </a:pPr>
          <a:r>
            <a:rPr lang="en-SG" sz="900" kern="1200" dirty="0"/>
            <a:t>We treat our colleagues &amp; customers as family by strengthening relationships proactively with good communications &amp; mutual respect.</a:t>
          </a:r>
          <a:endParaRPr lang="en-US" sz="900" kern="1200" dirty="0"/>
        </a:p>
      </dsp:txBody>
      <dsp:txXfrm>
        <a:off x="5953934" y="2495073"/>
        <a:ext cx="1469910" cy="1090579"/>
      </dsp:txXfrm>
    </dsp:sp>
    <dsp:sp modelId="{DC585F02-75CB-47C1-85F5-2FB550ED710A}">
      <dsp:nvSpPr>
        <dsp:cNvPr id="0" name=""/>
        <dsp:cNvSpPr/>
      </dsp:nvSpPr>
      <dsp:spPr>
        <a:xfrm>
          <a:off x="3705919" y="428189"/>
          <a:ext cx="3982984" cy="3982984"/>
        </a:xfrm>
        <a:prstGeom prst="pie">
          <a:avLst>
            <a:gd name="adj1" fmla="val 5400000"/>
            <a:gd name="adj2" fmla="val 1080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t" anchorCtr="0">
          <a:noAutofit/>
        </a:bodyPr>
        <a:lstStyle/>
        <a:p>
          <a:pPr marL="177800" lvl="0" indent="0" algn="l" defTabSz="533400">
            <a:lnSpc>
              <a:spcPct val="90000"/>
            </a:lnSpc>
            <a:spcBef>
              <a:spcPct val="0"/>
            </a:spcBef>
            <a:spcAft>
              <a:spcPct val="35000"/>
            </a:spcAft>
            <a:buNone/>
          </a:pPr>
          <a:r>
            <a:rPr lang="en-US" sz="1200" b="1" u="sng" kern="1200" dirty="0"/>
            <a:t>E</a:t>
          </a:r>
          <a:r>
            <a:rPr lang="en-US" sz="1200" b="1" kern="1200" dirty="0"/>
            <a:t>mpathy</a:t>
          </a:r>
        </a:p>
        <a:p>
          <a:pPr marL="177800" lvl="1" indent="0" algn="l" defTabSz="400050">
            <a:lnSpc>
              <a:spcPct val="90000"/>
            </a:lnSpc>
            <a:spcBef>
              <a:spcPct val="0"/>
            </a:spcBef>
            <a:spcAft>
              <a:spcPct val="15000"/>
            </a:spcAft>
            <a:buNone/>
          </a:pPr>
          <a:r>
            <a:rPr lang="en-SG" sz="900" kern="1200" dirty="0"/>
            <a:t>We invest in the time to listen &amp; better understand the needs of colleagues &amp; customers before offering solutions.</a:t>
          </a:r>
          <a:endParaRPr lang="en-US" sz="900" kern="1200" dirty="0"/>
        </a:p>
      </dsp:txBody>
      <dsp:txXfrm>
        <a:off x="4104692" y="2495073"/>
        <a:ext cx="1469910" cy="1090579"/>
      </dsp:txXfrm>
    </dsp:sp>
    <dsp:sp modelId="{D0A6F715-BDCA-4F60-B735-59FCB6B797E5}">
      <dsp:nvSpPr>
        <dsp:cNvPr id="0" name=""/>
        <dsp:cNvSpPr/>
      </dsp:nvSpPr>
      <dsp:spPr>
        <a:xfrm>
          <a:off x="3705919" y="294474"/>
          <a:ext cx="3982984" cy="3982984"/>
        </a:xfrm>
        <a:prstGeom prst="pie">
          <a:avLst>
            <a:gd name="adj1" fmla="val 10800000"/>
            <a:gd name="adj2" fmla="val 1620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t" anchorCtr="0">
          <a:noAutofit/>
        </a:bodyPr>
        <a:lstStyle/>
        <a:p>
          <a:pPr marL="177800" lvl="0" indent="0" algn="l" defTabSz="533400">
            <a:lnSpc>
              <a:spcPct val="90000"/>
            </a:lnSpc>
            <a:spcBef>
              <a:spcPct val="0"/>
            </a:spcBef>
            <a:spcAft>
              <a:spcPct val="35000"/>
            </a:spcAft>
            <a:buNone/>
          </a:pPr>
          <a:r>
            <a:rPr lang="en-US" sz="1200" b="1" u="sng" kern="1200" dirty="0"/>
            <a:t>L</a:t>
          </a:r>
          <a:r>
            <a:rPr lang="en-US" sz="1200" b="1" kern="1200" dirty="0"/>
            <a:t>earning</a:t>
          </a:r>
        </a:p>
        <a:p>
          <a:pPr marL="177800" lvl="1" indent="0" algn="l" defTabSz="400050">
            <a:lnSpc>
              <a:spcPct val="90000"/>
            </a:lnSpc>
            <a:spcBef>
              <a:spcPct val="0"/>
            </a:spcBef>
            <a:spcAft>
              <a:spcPct val="15000"/>
            </a:spcAft>
            <a:buFont typeface="+mj-lt"/>
            <a:buNone/>
          </a:pPr>
          <a:r>
            <a:rPr lang="en-SG" sz="900" kern="1200" dirty="0"/>
            <a:t>We believe in the continuous improvement of people &amp; products in order to grow &amp; better serve our colleagues &amp; customers.</a:t>
          </a:r>
          <a:endParaRPr lang="en-US" sz="900" kern="1200" dirty="0"/>
        </a:p>
      </dsp:txBody>
      <dsp:txXfrm>
        <a:off x="4104692" y="1119995"/>
        <a:ext cx="1469910" cy="1090579"/>
      </dsp:txXfrm>
    </dsp:sp>
    <dsp:sp modelId="{AEA01D2B-9250-4021-B2D1-A73D467A1420}">
      <dsp:nvSpPr>
        <dsp:cNvPr id="0" name=""/>
        <dsp:cNvSpPr/>
      </dsp:nvSpPr>
      <dsp:spPr>
        <a:xfrm>
          <a:off x="3593068" y="47908"/>
          <a:ext cx="4476115" cy="4476115"/>
        </a:xfrm>
        <a:prstGeom prst="circularArrow">
          <a:avLst>
            <a:gd name="adj1" fmla="val 5085"/>
            <a:gd name="adj2" fmla="val 327528"/>
            <a:gd name="adj3" fmla="val 21272472"/>
            <a:gd name="adj4" fmla="val 16200000"/>
            <a:gd name="adj5" fmla="val 5932"/>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5921AE-5F9B-4BA9-93A5-D19953AB3F05}">
      <dsp:nvSpPr>
        <dsp:cNvPr id="0" name=""/>
        <dsp:cNvSpPr/>
      </dsp:nvSpPr>
      <dsp:spPr>
        <a:xfrm>
          <a:off x="3593068" y="181623"/>
          <a:ext cx="4476115" cy="4476115"/>
        </a:xfrm>
        <a:prstGeom prst="circularArrow">
          <a:avLst>
            <a:gd name="adj1" fmla="val 5085"/>
            <a:gd name="adj2" fmla="val 327528"/>
            <a:gd name="adj3" fmla="val 5072472"/>
            <a:gd name="adj4" fmla="val 0"/>
            <a:gd name="adj5" fmla="val 5932"/>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9910B83-CE48-4B81-AD63-8AA2BA0DE9C1}">
      <dsp:nvSpPr>
        <dsp:cNvPr id="0" name=""/>
        <dsp:cNvSpPr/>
      </dsp:nvSpPr>
      <dsp:spPr>
        <a:xfrm>
          <a:off x="3459353" y="181623"/>
          <a:ext cx="4476115" cy="4476115"/>
        </a:xfrm>
        <a:prstGeom prst="circularArrow">
          <a:avLst>
            <a:gd name="adj1" fmla="val 5085"/>
            <a:gd name="adj2" fmla="val 327528"/>
            <a:gd name="adj3" fmla="val 10472472"/>
            <a:gd name="adj4" fmla="val 5400000"/>
            <a:gd name="adj5" fmla="val 5932"/>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217E1B-2F64-4D8B-B0B2-651A7EA81CA8}">
      <dsp:nvSpPr>
        <dsp:cNvPr id="0" name=""/>
        <dsp:cNvSpPr/>
      </dsp:nvSpPr>
      <dsp:spPr>
        <a:xfrm>
          <a:off x="3459353" y="47908"/>
          <a:ext cx="4476115" cy="4476115"/>
        </a:xfrm>
        <a:prstGeom prst="circularArrow">
          <a:avLst>
            <a:gd name="adj1" fmla="val 5085"/>
            <a:gd name="adj2" fmla="val 327528"/>
            <a:gd name="adj3" fmla="val 15872472"/>
            <a:gd name="adj4" fmla="val 10800000"/>
            <a:gd name="adj5" fmla="val 5932"/>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6EAF48-360C-40EA-8CA6-F47946D707CB}">
      <dsp:nvSpPr>
        <dsp:cNvPr id="0" name=""/>
        <dsp:cNvSpPr/>
      </dsp:nvSpPr>
      <dsp:spPr>
        <a:xfrm>
          <a:off x="4609" y="0"/>
          <a:ext cx="2682930" cy="472398"/>
        </a:xfrm>
        <a:prstGeom prst="chevron">
          <a:avLst/>
        </a:prstGeom>
        <a:solidFill>
          <a:srgbClr val="F2F8EE"/>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1997: SNM Marketing</a:t>
          </a:r>
        </a:p>
      </dsp:txBody>
      <dsp:txXfrm>
        <a:off x="240808" y="0"/>
        <a:ext cx="2210532" cy="472398"/>
      </dsp:txXfrm>
    </dsp:sp>
    <dsp:sp modelId="{8C4C070B-6EE2-4EF8-B0AE-409B06F31E4C}">
      <dsp:nvSpPr>
        <dsp:cNvPr id="0" name=""/>
        <dsp:cNvSpPr/>
      </dsp:nvSpPr>
      <dsp:spPr>
        <a:xfrm>
          <a:off x="2419246" y="0"/>
          <a:ext cx="2682930" cy="472398"/>
        </a:xfrm>
        <a:prstGeom prst="chevron">
          <a:avLst/>
        </a:prstGeom>
        <a:solidFill>
          <a:schemeClr val="accent6">
            <a:lumMod val="20000"/>
            <a:lumOff val="8000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 Sole Proprietorship</a:t>
          </a:r>
        </a:p>
      </dsp:txBody>
      <dsp:txXfrm>
        <a:off x="2655445" y="0"/>
        <a:ext cx="2210532" cy="472398"/>
      </dsp:txXfrm>
    </dsp:sp>
    <dsp:sp modelId="{A83D6621-4D47-4B38-926F-D1C5AE8F1C2A}">
      <dsp:nvSpPr>
        <dsp:cNvPr id="0" name=""/>
        <dsp:cNvSpPr/>
      </dsp:nvSpPr>
      <dsp:spPr>
        <a:xfrm>
          <a:off x="4833883" y="0"/>
          <a:ext cx="2682930" cy="472398"/>
        </a:xfrm>
        <a:prstGeom prst="chevron">
          <a:avLst/>
        </a:prstGeom>
        <a:solidFill>
          <a:schemeClr val="accent6">
            <a:lumMod val="40000"/>
            <a:lumOff val="6000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 LLP</a:t>
          </a:r>
        </a:p>
      </dsp:txBody>
      <dsp:txXfrm>
        <a:off x="5070082" y="0"/>
        <a:ext cx="2210532" cy="472398"/>
      </dsp:txXfrm>
    </dsp:sp>
    <dsp:sp modelId="{15CE74D8-5C9E-4DEE-B327-883A5AE23CA4}">
      <dsp:nvSpPr>
        <dsp:cNvPr id="0" name=""/>
        <dsp:cNvSpPr/>
      </dsp:nvSpPr>
      <dsp:spPr>
        <a:xfrm>
          <a:off x="7248520" y="0"/>
          <a:ext cx="2682930" cy="472398"/>
        </a:xfrm>
        <a:prstGeom prst="chevron">
          <a:avLst/>
        </a:prstGeom>
        <a:solidFill>
          <a:schemeClr val="accent6">
            <a:lumMod val="60000"/>
            <a:lumOff val="4000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 </a:t>
          </a:r>
          <a:r>
            <a:rPr lang="en-US" sz="1600" kern="1200" dirty="0" err="1"/>
            <a:t>Pte</a:t>
          </a:r>
          <a:r>
            <a:rPr lang="en-US" sz="1600" kern="1200" dirty="0"/>
            <a:t> Ltd</a:t>
          </a:r>
        </a:p>
      </dsp:txBody>
      <dsp:txXfrm>
        <a:off x="7484719" y="0"/>
        <a:ext cx="2210532" cy="472398"/>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138A31-352E-42C4-9EB5-D803844B5903}" type="datetimeFigureOut">
              <a:rPr lang="en-SG" smtClean="0"/>
              <a:t>2/11/2022</a:t>
            </a:fld>
            <a:endParaRPr lang="en-SG"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D90EEC-240B-425A-BAF6-989E096DCE01}" type="slidenum">
              <a:rPr lang="en-SG" smtClean="0"/>
              <a:t>‹#›</a:t>
            </a:fld>
            <a:endParaRPr lang="en-SG" dirty="0"/>
          </a:p>
        </p:txBody>
      </p:sp>
    </p:spTree>
    <p:extLst>
      <p:ext uri="{BB962C8B-B14F-4D97-AF65-F5344CB8AC3E}">
        <p14:creationId xmlns:p14="http://schemas.microsoft.com/office/powerpoint/2010/main" val="769571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C702D4-7399-43B1-8E53-B6CB614103CF}" type="datetimeFigureOut">
              <a:rPr lang="en-SG" smtClean="0"/>
              <a:t>2/11/2022</a:t>
            </a:fld>
            <a:endParaRPr lang="en-SG"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E28844-75E6-4218-9028-10711675E628}" type="slidenum">
              <a:rPr lang="en-SG" smtClean="0"/>
              <a:t>‹#›</a:t>
            </a:fld>
            <a:endParaRPr lang="en-SG" dirty="0"/>
          </a:p>
        </p:txBody>
      </p:sp>
    </p:spTree>
    <p:extLst>
      <p:ext uri="{BB962C8B-B14F-4D97-AF65-F5344CB8AC3E}">
        <p14:creationId xmlns:p14="http://schemas.microsoft.com/office/powerpoint/2010/main" val="4030878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Verbalise:</a:t>
            </a:r>
          </a:p>
          <a:p>
            <a:endParaRPr lang="en-SG" dirty="0"/>
          </a:p>
          <a:p>
            <a:r>
              <a:rPr lang="en-SG" dirty="0"/>
              <a:t>SNM Marketing Pte</a:t>
            </a:r>
            <a:r>
              <a:rPr lang="en-SG" baseline="0" dirty="0"/>
              <a:t> Ltd</a:t>
            </a:r>
            <a:r>
              <a:rPr lang="en-SG" dirty="0"/>
              <a:t>:</a:t>
            </a:r>
            <a:r>
              <a:rPr lang="en-SG" baseline="0" dirty="0"/>
              <a:t> 1997</a:t>
            </a:r>
          </a:p>
          <a:p>
            <a:r>
              <a:rPr lang="en-SG" baseline="0" dirty="0"/>
              <a:t>Byherbs Wellness: 2010</a:t>
            </a:r>
          </a:p>
          <a:p>
            <a:r>
              <a:rPr lang="en-SG" baseline="0" dirty="0"/>
              <a:t>Byherbs Wellness LLP: 2014</a:t>
            </a:r>
          </a:p>
          <a:p>
            <a:r>
              <a:rPr lang="en-SG" baseline="0" dirty="0"/>
              <a:t>Byherbs Pte Ltd: 2016</a:t>
            </a:r>
            <a:endParaRPr lang="en-SG" dirty="0"/>
          </a:p>
        </p:txBody>
      </p:sp>
      <p:sp>
        <p:nvSpPr>
          <p:cNvPr id="4" name="Slide Number Placeholder 3"/>
          <p:cNvSpPr>
            <a:spLocks noGrp="1"/>
          </p:cNvSpPr>
          <p:nvPr>
            <p:ph type="sldNum" sz="quarter" idx="10"/>
          </p:nvPr>
        </p:nvSpPr>
        <p:spPr/>
        <p:txBody>
          <a:bodyPr/>
          <a:lstStyle/>
          <a:p>
            <a:fld id="{6AE28844-75E6-4218-9028-10711675E628}" type="slidenum">
              <a:rPr lang="en-SG" smtClean="0"/>
              <a:t>4</a:t>
            </a:fld>
            <a:endParaRPr lang="en-SG" dirty="0"/>
          </a:p>
        </p:txBody>
      </p:sp>
    </p:spTree>
    <p:extLst>
      <p:ext uri="{BB962C8B-B14F-4D97-AF65-F5344CB8AC3E}">
        <p14:creationId xmlns:p14="http://schemas.microsoft.com/office/powerpoint/2010/main" val="2393171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10"/>
          </p:nvPr>
        </p:nvSpPr>
        <p:spPr/>
        <p:txBody>
          <a:bodyPr/>
          <a:lstStyle/>
          <a:p>
            <a:fld id="{6AE28844-75E6-4218-9028-10711675E628}" type="slidenum">
              <a:rPr lang="en-SG" smtClean="0"/>
              <a:t>9</a:t>
            </a:fld>
            <a:endParaRPr lang="en-SG" dirty="0"/>
          </a:p>
        </p:txBody>
      </p:sp>
    </p:spTree>
    <p:extLst>
      <p:ext uri="{BB962C8B-B14F-4D97-AF65-F5344CB8AC3E}">
        <p14:creationId xmlns:p14="http://schemas.microsoft.com/office/powerpoint/2010/main" val="3138609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FEED is a non-profit </a:t>
            </a:r>
            <a:r>
              <a:rPr lang="en-US" sz="1200" kern="1200" dirty="0" err="1">
                <a:solidFill>
                  <a:schemeClr val="tx1"/>
                </a:solidFill>
                <a:effectLst/>
                <a:latin typeface="+mn-lt"/>
                <a:ea typeface="+mn-ea"/>
                <a:cs typeface="+mn-cs"/>
              </a:rPr>
              <a:t>organisation</a:t>
            </a:r>
            <a:r>
              <a:rPr lang="en-US" sz="1200" kern="1200" dirty="0">
                <a:solidFill>
                  <a:schemeClr val="tx1"/>
                </a:solidFill>
                <a:effectLst/>
                <a:latin typeface="+mn-lt"/>
                <a:ea typeface="+mn-ea"/>
                <a:cs typeface="+mn-cs"/>
              </a:rPr>
              <a:t> with a vision to provide orphans and underprivileged children a safe home, adequately fed and efficiently provided education as long as they need.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raise funds through sales, charity drives and other activities and promote the values of sharing, giving and loving. No contribution goes unappreciated. We believe that everyone has the strength from within, to do great things, with big, beautiful hearts. We hope that our efforts will help make lovely living moments for everyone!</a:t>
            </a:r>
            <a:br>
              <a:rPr lang="en-US" sz="1200" kern="1200" dirty="0">
                <a:solidFill>
                  <a:schemeClr val="tx1"/>
                </a:solidFill>
                <a:effectLst/>
                <a:latin typeface="+mn-lt"/>
                <a:ea typeface="+mn-ea"/>
                <a:cs typeface="+mn-cs"/>
              </a:rPr>
            </a:br>
            <a:endParaRPr lang="en-SG" dirty="0"/>
          </a:p>
        </p:txBody>
      </p:sp>
      <p:sp>
        <p:nvSpPr>
          <p:cNvPr id="4" name="Slide Number Placeholder 3"/>
          <p:cNvSpPr>
            <a:spLocks noGrp="1"/>
          </p:cNvSpPr>
          <p:nvPr>
            <p:ph type="sldNum" sz="quarter" idx="10"/>
          </p:nvPr>
        </p:nvSpPr>
        <p:spPr/>
        <p:txBody>
          <a:bodyPr/>
          <a:lstStyle/>
          <a:p>
            <a:fld id="{6AE28844-75E6-4218-9028-10711675E628}" type="slidenum">
              <a:rPr lang="en-SG" smtClean="0"/>
              <a:t>10</a:t>
            </a:fld>
            <a:endParaRPr lang="en-SG" dirty="0"/>
          </a:p>
        </p:txBody>
      </p:sp>
    </p:spTree>
    <p:extLst>
      <p:ext uri="{BB962C8B-B14F-4D97-AF65-F5344CB8AC3E}">
        <p14:creationId xmlns:p14="http://schemas.microsoft.com/office/powerpoint/2010/main" val="1447555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https://www.youtube.com/watch?v=gZv5njGXen8</a:t>
            </a:r>
          </a:p>
          <a:p>
            <a:endParaRPr lang="en-US" dirty="0"/>
          </a:p>
          <a:p>
            <a:r>
              <a:rPr lang="en-US" dirty="0"/>
              <a:t>http://vsco.co/atiqs/journal/two-different-worlds</a:t>
            </a:r>
          </a:p>
          <a:p>
            <a:endParaRPr lang="en-US" dirty="0"/>
          </a:p>
          <a:p>
            <a:r>
              <a:rPr lang="en-US" sz="1200" kern="1200" dirty="0" err="1">
                <a:solidFill>
                  <a:schemeClr val="tx1"/>
                </a:solidFill>
                <a:effectLst/>
                <a:latin typeface="+mn-lt"/>
                <a:ea typeface="+mn-ea"/>
                <a:cs typeface="+mn-cs"/>
              </a:rPr>
              <a:t>Imtiyaaz</a:t>
            </a:r>
            <a:r>
              <a:rPr lang="en-US" sz="1200" kern="1200" dirty="0">
                <a:solidFill>
                  <a:schemeClr val="tx1"/>
                </a:solidFill>
                <a:effectLst/>
                <a:latin typeface="+mn-lt"/>
                <a:ea typeface="+mn-ea"/>
                <a:cs typeface="+mn-cs"/>
              </a:rPr>
              <a:t> Services LLP:</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We provide services to people who want to spread their helping wings through korban, </a:t>
            </a:r>
            <a:r>
              <a:rPr lang="en-US" sz="1200" kern="1200" dirty="0" err="1">
                <a:solidFill>
                  <a:schemeClr val="tx1"/>
                </a:solidFill>
                <a:effectLst/>
                <a:latin typeface="+mn-lt"/>
                <a:ea typeface="+mn-ea"/>
                <a:cs typeface="+mn-cs"/>
              </a:rPr>
              <a:t>aqiqah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badal</a:t>
            </a:r>
            <a:r>
              <a:rPr lang="en-US" sz="1200" kern="1200" dirty="0">
                <a:solidFill>
                  <a:schemeClr val="tx1"/>
                </a:solidFill>
                <a:effectLst/>
                <a:latin typeface="+mn-lt"/>
                <a:ea typeface="+mn-ea"/>
                <a:cs typeface="+mn-cs"/>
              </a:rPr>
              <a:t> haji, building of facilities and charity funds.</a:t>
            </a:r>
            <a:endParaRPr lang="en-US" dirty="0"/>
          </a:p>
        </p:txBody>
      </p:sp>
      <p:sp>
        <p:nvSpPr>
          <p:cNvPr id="4" name="Slide Number Placeholder 3"/>
          <p:cNvSpPr>
            <a:spLocks noGrp="1"/>
          </p:cNvSpPr>
          <p:nvPr>
            <p:ph type="sldNum" sz="quarter" idx="10"/>
          </p:nvPr>
        </p:nvSpPr>
        <p:spPr/>
        <p:txBody>
          <a:bodyPr/>
          <a:lstStyle/>
          <a:p>
            <a:fld id="{21224096-1A57-48E4-8212-76A9BE1296BD}" type="slidenum">
              <a:rPr lang="en-US" smtClean="0"/>
              <a:t>11</a:t>
            </a:fld>
            <a:endParaRPr lang="en-US" dirty="0"/>
          </a:p>
        </p:txBody>
      </p:sp>
    </p:spTree>
    <p:extLst>
      <p:ext uri="{BB962C8B-B14F-4D97-AF65-F5344CB8AC3E}">
        <p14:creationId xmlns:p14="http://schemas.microsoft.com/office/powerpoint/2010/main" val="1301186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Objective of Soccer Jersey Sponsorship:</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Giving back to the community. Promoting wellness. </a:t>
            </a:r>
            <a:endParaRPr lang="en-SG" dirty="0"/>
          </a:p>
        </p:txBody>
      </p:sp>
      <p:sp>
        <p:nvSpPr>
          <p:cNvPr id="4" name="Slide Number Placeholder 3"/>
          <p:cNvSpPr>
            <a:spLocks noGrp="1"/>
          </p:cNvSpPr>
          <p:nvPr>
            <p:ph type="sldNum" sz="quarter" idx="10"/>
          </p:nvPr>
        </p:nvSpPr>
        <p:spPr/>
        <p:txBody>
          <a:bodyPr/>
          <a:lstStyle/>
          <a:p>
            <a:fld id="{6AE28844-75E6-4218-9028-10711675E628}" type="slidenum">
              <a:rPr lang="en-SG" smtClean="0"/>
              <a:t>12</a:t>
            </a:fld>
            <a:endParaRPr lang="en-SG" dirty="0"/>
          </a:p>
        </p:txBody>
      </p:sp>
    </p:spTree>
    <p:extLst>
      <p:ext uri="{BB962C8B-B14F-4D97-AF65-F5344CB8AC3E}">
        <p14:creationId xmlns:p14="http://schemas.microsoft.com/office/powerpoint/2010/main" val="3008914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SG"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p:cNvSpPr>
            <a:spLocks noGrp="1"/>
          </p:cNvSpPr>
          <p:nvPr>
            <p:ph type="dt" sz="half" idx="10"/>
          </p:nvPr>
        </p:nvSpPr>
        <p:spPr/>
        <p:txBody>
          <a:bodyPr/>
          <a:lstStyle/>
          <a:p>
            <a:fld id="{E72E8DF9-02FA-4D13-AF3C-60AEB804976C}" type="datetime1">
              <a:rPr lang="en-SG" smtClean="0"/>
              <a:t>2/11/2022</a:t>
            </a:fld>
            <a:endParaRPr lang="en-SG" dirty="0"/>
          </a:p>
        </p:txBody>
      </p:sp>
      <p:sp>
        <p:nvSpPr>
          <p:cNvPr id="5" name="Footer Placeholder 4"/>
          <p:cNvSpPr>
            <a:spLocks noGrp="1"/>
          </p:cNvSpPr>
          <p:nvPr>
            <p:ph type="ftr" sz="quarter" idx="11"/>
          </p:nvPr>
        </p:nvSpPr>
        <p:spPr/>
        <p:txBody>
          <a:bodyPr/>
          <a:lstStyle/>
          <a:p>
            <a:endParaRPr lang="en-SG" dirty="0"/>
          </a:p>
        </p:txBody>
      </p:sp>
      <p:sp>
        <p:nvSpPr>
          <p:cNvPr id="6" name="Slide Number Placeholder 5"/>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3642799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962D6F1E-6396-44DB-8BBE-6FC6BB13C018}" type="datetime1">
              <a:rPr lang="en-SG" smtClean="0"/>
              <a:t>2/11/2022</a:t>
            </a:fld>
            <a:endParaRPr lang="en-SG" dirty="0"/>
          </a:p>
        </p:txBody>
      </p:sp>
      <p:sp>
        <p:nvSpPr>
          <p:cNvPr id="5" name="Footer Placeholder 4"/>
          <p:cNvSpPr>
            <a:spLocks noGrp="1"/>
          </p:cNvSpPr>
          <p:nvPr>
            <p:ph type="ftr" sz="quarter" idx="11"/>
          </p:nvPr>
        </p:nvSpPr>
        <p:spPr/>
        <p:txBody>
          <a:bodyPr/>
          <a:lstStyle/>
          <a:p>
            <a:endParaRPr lang="en-SG" dirty="0"/>
          </a:p>
        </p:txBody>
      </p:sp>
      <p:sp>
        <p:nvSpPr>
          <p:cNvPr id="6" name="Slide Number Placeholder 5"/>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374998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4C28B487-0B12-4E9B-8D3E-1D8CADAE566D}" type="datetime1">
              <a:rPr lang="en-SG" smtClean="0"/>
              <a:t>2/11/2022</a:t>
            </a:fld>
            <a:endParaRPr lang="en-SG" dirty="0"/>
          </a:p>
        </p:txBody>
      </p:sp>
      <p:sp>
        <p:nvSpPr>
          <p:cNvPr id="5" name="Footer Placeholder 4"/>
          <p:cNvSpPr>
            <a:spLocks noGrp="1"/>
          </p:cNvSpPr>
          <p:nvPr>
            <p:ph type="ftr" sz="quarter" idx="11"/>
          </p:nvPr>
        </p:nvSpPr>
        <p:spPr/>
        <p:txBody>
          <a:bodyPr/>
          <a:lstStyle/>
          <a:p>
            <a:endParaRPr lang="en-SG" dirty="0"/>
          </a:p>
        </p:txBody>
      </p:sp>
      <p:sp>
        <p:nvSpPr>
          <p:cNvPr id="6" name="Slide Number Placeholder 5"/>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124256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userDrawn="1"/>
        </p:nvSpPr>
        <p:spPr>
          <a:xfrm>
            <a:off x="0" y="6218071"/>
            <a:ext cx="12192000" cy="639929"/>
          </a:xfrm>
          <a:prstGeom prst="rect">
            <a:avLst/>
          </a:prstGeom>
          <a:solidFill>
            <a:srgbClr val="015D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SG" dirty="0"/>
          </a:p>
        </p:txBody>
      </p:sp>
      <p:sp>
        <p:nvSpPr>
          <p:cNvPr id="4" name="Date Placeholder 3"/>
          <p:cNvSpPr>
            <a:spLocks noGrp="1"/>
          </p:cNvSpPr>
          <p:nvPr>
            <p:ph type="dt" sz="half" idx="10"/>
          </p:nvPr>
        </p:nvSpPr>
        <p:spPr/>
        <p:txBody>
          <a:bodyPr/>
          <a:lstStyle/>
          <a:p>
            <a:fld id="{15C5AC2B-7788-4638-B605-48094E556DD2}" type="datetime1">
              <a:rPr lang="en-SG" smtClean="0"/>
              <a:t>2/11/2022</a:t>
            </a:fld>
            <a:endParaRPr lang="en-SG" dirty="0"/>
          </a:p>
        </p:txBody>
      </p:sp>
      <p:sp>
        <p:nvSpPr>
          <p:cNvPr id="5" name="Footer Placeholder 4"/>
          <p:cNvSpPr>
            <a:spLocks noGrp="1"/>
          </p:cNvSpPr>
          <p:nvPr>
            <p:ph type="ftr" sz="quarter" idx="11"/>
          </p:nvPr>
        </p:nvSpPr>
        <p:spPr/>
        <p:txBody>
          <a:bodyPr/>
          <a:lstStyle/>
          <a:p>
            <a:endParaRPr lang="en-SG" dirty="0"/>
          </a:p>
        </p:txBody>
      </p:sp>
      <p:sp>
        <p:nvSpPr>
          <p:cNvPr id="6" name="Slide Number Placeholder 5"/>
          <p:cNvSpPr>
            <a:spLocks noGrp="1"/>
          </p:cNvSpPr>
          <p:nvPr>
            <p:ph type="sldNum" sz="quarter" idx="12"/>
          </p:nvPr>
        </p:nvSpPr>
        <p:spPr>
          <a:xfrm>
            <a:off x="9148829" y="6465110"/>
            <a:ext cx="2743200" cy="365125"/>
          </a:xfrm>
        </p:spPr>
        <p:txBody>
          <a:bodyPr/>
          <a:lstStyle>
            <a:lvl1pPr>
              <a:defRPr>
                <a:solidFill>
                  <a:schemeClr val="bg1"/>
                </a:solidFill>
              </a:defRPr>
            </a:lvl1pPr>
          </a:lstStyle>
          <a:p>
            <a:fld id="{BB2498F6-3FB6-4429-8613-9F97A28C57B2}" type="slidenum">
              <a:rPr lang="en-SG" smtClean="0"/>
              <a:pPr/>
              <a:t>‹#›</a:t>
            </a:fld>
            <a:endParaRPr lang="en-SG" dirty="0"/>
          </a:p>
        </p:txBody>
      </p:sp>
      <p:cxnSp>
        <p:nvCxnSpPr>
          <p:cNvPr id="7" name="Straight Connector 6"/>
          <p:cNvCxnSpPr/>
          <p:nvPr userDrawn="1"/>
        </p:nvCxnSpPr>
        <p:spPr>
          <a:xfrm>
            <a:off x="0" y="1349829"/>
            <a:ext cx="7678057" cy="0"/>
          </a:xfrm>
          <a:prstGeom prst="line">
            <a:avLst/>
          </a:prstGeom>
          <a:ln w="28575">
            <a:solidFill>
              <a:srgbClr val="015B2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9110729" y="6273800"/>
            <a:ext cx="860457" cy="384032"/>
          </a:xfrm>
          <a:prstGeom prst="rect">
            <a:avLst/>
          </a:prstGeom>
        </p:spPr>
      </p:pic>
      <p:sp>
        <p:nvSpPr>
          <p:cNvPr id="10" name="TextBox 9"/>
          <p:cNvSpPr txBox="1"/>
          <p:nvPr userDrawn="1"/>
        </p:nvSpPr>
        <p:spPr>
          <a:xfrm>
            <a:off x="9629858" y="6481929"/>
            <a:ext cx="2493077" cy="307777"/>
          </a:xfrm>
          <a:prstGeom prst="rect">
            <a:avLst/>
          </a:prstGeom>
          <a:noFill/>
        </p:spPr>
        <p:txBody>
          <a:bodyPr wrap="square" rtlCol="0">
            <a:spAutoFit/>
          </a:bodyPr>
          <a:lstStyle/>
          <a:p>
            <a:r>
              <a:rPr lang="en-SG" sz="1400" i="1" dirty="0">
                <a:solidFill>
                  <a:schemeClr val="bg1"/>
                </a:solidFill>
              </a:rPr>
              <a:t>Wellness you can trust</a:t>
            </a:r>
          </a:p>
        </p:txBody>
      </p:sp>
    </p:spTree>
    <p:extLst>
      <p:ext uri="{BB962C8B-B14F-4D97-AF65-F5344CB8AC3E}">
        <p14:creationId xmlns:p14="http://schemas.microsoft.com/office/powerpoint/2010/main" val="1044372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9C4FA16-FABA-4B49-AC42-2123D8362517}" type="datetime1">
              <a:rPr lang="en-SG" smtClean="0"/>
              <a:t>2/11/2022</a:t>
            </a:fld>
            <a:endParaRPr lang="en-SG" dirty="0"/>
          </a:p>
        </p:txBody>
      </p:sp>
      <p:sp>
        <p:nvSpPr>
          <p:cNvPr id="5" name="Footer Placeholder 4"/>
          <p:cNvSpPr>
            <a:spLocks noGrp="1"/>
          </p:cNvSpPr>
          <p:nvPr>
            <p:ph type="ftr" sz="quarter" idx="11"/>
          </p:nvPr>
        </p:nvSpPr>
        <p:spPr/>
        <p:txBody>
          <a:bodyPr/>
          <a:lstStyle/>
          <a:p>
            <a:endParaRPr lang="en-SG" dirty="0"/>
          </a:p>
        </p:txBody>
      </p:sp>
      <p:sp>
        <p:nvSpPr>
          <p:cNvPr id="6" name="Slide Number Placeholder 5"/>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1803530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p:cNvSpPr>
            <a:spLocks noGrp="1"/>
          </p:cNvSpPr>
          <p:nvPr>
            <p:ph type="dt" sz="half" idx="10"/>
          </p:nvPr>
        </p:nvSpPr>
        <p:spPr/>
        <p:txBody>
          <a:bodyPr/>
          <a:lstStyle/>
          <a:p>
            <a:fld id="{1953B779-4CB0-418C-9397-DABC7FF613B1}" type="datetime1">
              <a:rPr lang="en-SG" smtClean="0"/>
              <a:t>2/11/2022</a:t>
            </a:fld>
            <a:endParaRPr lang="en-SG" dirty="0"/>
          </a:p>
        </p:txBody>
      </p:sp>
      <p:sp>
        <p:nvSpPr>
          <p:cNvPr id="6" name="Footer Placeholder 5"/>
          <p:cNvSpPr>
            <a:spLocks noGrp="1"/>
          </p:cNvSpPr>
          <p:nvPr>
            <p:ph type="ftr" sz="quarter" idx="11"/>
          </p:nvPr>
        </p:nvSpPr>
        <p:spPr/>
        <p:txBody>
          <a:bodyPr/>
          <a:lstStyle/>
          <a:p>
            <a:endParaRPr lang="en-SG" dirty="0"/>
          </a:p>
        </p:txBody>
      </p:sp>
      <p:sp>
        <p:nvSpPr>
          <p:cNvPr id="7" name="Slide Number Placeholder 6"/>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238623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p:cNvSpPr>
            <a:spLocks noGrp="1"/>
          </p:cNvSpPr>
          <p:nvPr>
            <p:ph type="dt" sz="half" idx="10"/>
          </p:nvPr>
        </p:nvSpPr>
        <p:spPr/>
        <p:txBody>
          <a:bodyPr/>
          <a:lstStyle/>
          <a:p>
            <a:fld id="{0E6256A6-4113-4D7B-9B85-374505CC3D73}" type="datetime1">
              <a:rPr lang="en-SG" smtClean="0"/>
              <a:t>2/11/2022</a:t>
            </a:fld>
            <a:endParaRPr lang="en-SG" dirty="0"/>
          </a:p>
        </p:txBody>
      </p:sp>
      <p:sp>
        <p:nvSpPr>
          <p:cNvPr id="8" name="Footer Placeholder 7"/>
          <p:cNvSpPr>
            <a:spLocks noGrp="1"/>
          </p:cNvSpPr>
          <p:nvPr>
            <p:ph type="ftr" sz="quarter" idx="11"/>
          </p:nvPr>
        </p:nvSpPr>
        <p:spPr/>
        <p:txBody>
          <a:bodyPr/>
          <a:lstStyle/>
          <a:p>
            <a:endParaRPr lang="en-SG" dirty="0"/>
          </a:p>
        </p:txBody>
      </p:sp>
      <p:sp>
        <p:nvSpPr>
          <p:cNvPr id="9" name="Slide Number Placeholder 8"/>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2403040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Date Placeholder 2"/>
          <p:cNvSpPr>
            <a:spLocks noGrp="1"/>
          </p:cNvSpPr>
          <p:nvPr>
            <p:ph type="dt" sz="half" idx="10"/>
          </p:nvPr>
        </p:nvSpPr>
        <p:spPr/>
        <p:txBody>
          <a:bodyPr/>
          <a:lstStyle/>
          <a:p>
            <a:fld id="{A19401C7-144D-4ABA-89FD-176A8B828E72}" type="datetime1">
              <a:rPr lang="en-SG" smtClean="0"/>
              <a:t>2/11/2022</a:t>
            </a:fld>
            <a:endParaRPr lang="en-SG" dirty="0"/>
          </a:p>
        </p:txBody>
      </p:sp>
      <p:sp>
        <p:nvSpPr>
          <p:cNvPr id="4" name="Footer Placeholder 3"/>
          <p:cNvSpPr>
            <a:spLocks noGrp="1"/>
          </p:cNvSpPr>
          <p:nvPr>
            <p:ph type="ftr" sz="quarter" idx="11"/>
          </p:nvPr>
        </p:nvSpPr>
        <p:spPr/>
        <p:txBody>
          <a:bodyPr/>
          <a:lstStyle/>
          <a:p>
            <a:endParaRPr lang="en-SG" dirty="0"/>
          </a:p>
        </p:txBody>
      </p:sp>
      <p:sp>
        <p:nvSpPr>
          <p:cNvPr id="5" name="Slide Number Placeholder 4"/>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18007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1C962A-6099-486E-AD23-50A5799136F5}" type="datetime1">
              <a:rPr lang="en-SG" smtClean="0"/>
              <a:t>2/11/2022</a:t>
            </a:fld>
            <a:endParaRPr lang="en-SG" dirty="0"/>
          </a:p>
        </p:txBody>
      </p:sp>
      <p:sp>
        <p:nvSpPr>
          <p:cNvPr id="3" name="Footer Placeholder 2"/>
          <p:cNvSpPr>
            <a:spLocks noGrp="1"/>
          </p:cNvSpPr>
          <p:nvPr>
            <p:ph type="ftr" sz="quarter" idx="11"/>
          </p:nvPr>
        </p:nvSpPr>
        <p:spPr/>
        <p:txBody>
          <a:bodyPr/>
          <a:lstStyle/>
          <a:p>
            <a:endParaRPr lang="en-SG" dirty="0"/>
          </a:p>
        </p:txBody>
      </p:sp>
      <p:sp>
        <p:nvSpPr>
          <p:cNvPr id="4" name="Slide Number Placeholder 3"/>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3657934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E274E5C-E850-463A-96A6-3B6FF6CA21A5}" type="datetime1">
              <a:rPr lang="en-SG" smtClean="0"/>
              <a:t>2/11/2022</a:t>
            </a:fld>
            <a:endParaRPr lang="en-SG" dirty="0"/>
          </a:p>
        </p:txBody>
      </p:sp>
      <p:sp>
        <p:nvSpPr>
          <p:cNvPr id="6" name="Footer Placeholder 5"/>
          <p:cNvSpPr>
            <a:spLocks noGrp="1"/>
          </p:cNvSpPr>
          <p:nvPr>
            <p:ph type="ftr" sz="quarter" idx="11"/>
          </p:nvPr>
        </p:nvSpPr>
        <p:spPr/>
        <p:txBody>
          <a:bodyPr/>
          <a:lstStyle/>
          <a:p>
            <a:endParaRPr lang="en-SG" dirty="0"/>
          </a:p>
        </p:txBody>
      </p:sp>
      <p:sp>
        <p:nvSpPr>
          <p:cNvPr id="7" name="Slide Number Placeholder 6"/>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2175124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917F323-9530-46F7-B3E9-74F447913B08}" type="datetime1">
              <a:rPr lang="en-SG" smtClean="0"/>
              <a:t>2/11/2022</a:t>
            </a:fld>
            <a:endParaRPr lang="en-SG" dirty="0"/>
          </a:p>
        </p:txBody>
      </p:sp>
      <p:sp>
        <p:nvSpPr>
          <p:cNvPr id="6" name="Footer Placeholder 5"/>
          <p:cNvSpPr>
            <a:spLocks noGrp="1"/>
          </p:cNvSpPr>
          <p:nvPr>
            <p:ph type="ftr" sz="quarter" idx="11"/>
          </p:nvPr>
        </p:nvSpPr>
        <p:spPr/>
        <p:txBody>
          <a:bodyPr/>
          <a:lstStyle/>
          <a:p>
            <a:endParaRPr lang="en-SG" dirty="0"/>
          </a:p>
        </p:txBody>
      </p:sp>
      <p:sp>
        <p:nvSpPr>
          <p:cNvPr id="7" name="Slide Number Placeholder 6"/>
          <p:cNvSpPr>
            <a:spLocks noGrp="1"/>
          </p:cNvSpPr>
          <p:nvPr>
            <p:ph type="sldNum" sz="quarter" idx="12"/>
          </p:nvPr>
        </p:nvSpPr>
        <p:spPr/>
        <p:txBody>
          <a:bodyPr/>
          <a:lstStyle/>
          <a:p>
            <a:fld id="{BB2498F6-3FB6-4429-8613-9F97A28C57B2}" type="slidenum">
              <a:rPr lang="en-SG" smtClean="0"/>
              <a:t>‹#›</a:t>
            </a:fld>
            <a:endParaRPr lang="en-SG" dirty="0"/>
          </a:p>
        </p:txBody>
      </p:sp>
    </p:spTree>
    <p:extLst>
      <p:ext uri="{BB962C8B-B14F-4D97-AF65-F5344CB8AC3E}">
        <p14:creationId xmlns:p14="http://schemas.microsoft.com/office/powerpoint/2010/main" val="152567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SG"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SG"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14D8BC-C7DA-48E5-A0DB-0DF3B4B2E925}" type="datetime1">
              <a:rPr lang="en-SG" smtClean="0"/>
              <a:t>2/11/2022</a:t>
            </a:fld>
            <a:endParaRPr lang="en-SG"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2498F6-3FB6-4429-8613-9F97A28C57B2}" type="slidenum">
              <a:rPr lang="en-SG" smtClean="0"/>
              <a:t>‹#›</a:t>
            </a:fld>
            <a:endParaRPr lang="en-SG" dirty="0"/>
          </a:p>
        </p:txBody>
      </p:sp>
    </p:spTree>
    <p:extLst>
      <p:ext uri="{BB962C8B-B14F-4D97-AF65-F5344CB8AC3E}">
        <p14:creationId xmlns:p14="http://schemas.microsoft.com/office/powerpoint/2010/main" val="8737901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5.png"/><Relationship Id="rId4" Type="http://schemas.openxmlformats.org/officeDocument/2006/relationships/diagramQuickStyle" Target="../diagrams/quickStyle1.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jpeg"/><Relationship Id="rId17" Type="http://schemas.openxmlformats.org/officeDocument/2006/relationships/image" Target="../media/image34.png"/><Relationship Id="rId2" Type="http://schemas.openxmlformats.org/officeDocument/2006/relationships/notesSlide" Target="../notesSlides/notesSlide2.xml"/><Relationship Id="rId16" Type="http://schemas.openxmlformats.org/officeDocument/2006/relationships/image" Target="../media/image33.emf"/><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5" Type="http://schemas.openxmlformats.org/officeDocument/2006/relationships/image" Target="../media/image32.jpe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emf"/><Relationship Id="rId1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228850"/>
            <a:ext cx="12192000" cy="1936747"/>
          </a:xfrm>
          <a:prstGeom prst="rect">
            <a:avLst/>
          </a:prstGeom>
          <a:solidFill>
            <a:srgbClr val="015B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5" name="TextBox 4"/>
          <p:cNvSpPr txBox="1"/>
          <p:nvPr/>
        </p:nvSpPr>
        <p:spPr>
          <a:xfrm>
            <a:off x="9248252" y="126127"/>
            <a:ext cx="2569871" cy="369332"/>
          </a:xfrm>
          <a:prstGeom prst="rect">
            <a:avLst/>
          </a:prstGeom>
          <a:noFill/>
        </p:spPr>
        <p:txBody>
          <a:bodyPr wrap="none" rtlCol="0">
            <a:spAutoFit/>
          </a:bodyPr>
          <a:lstStyle/>
          <a:p>
            <a:r>
              <a:rPr lang="en-SG" dirty="0">
                <a:solidFill>
                  <a:schemeClr val="bg1">
                    <a:lumMod val="50000"/>
                  </a:schemeClr>
                </a:solidFill>
              </a:rPr>
              <a:t>Version: 25 October 2016</a:t>
            </a:r>
          </a:p>
        </p:txBody>
      </p:sp>
      <p:sp>
        <p:nvSpPr>
          <p:cNvPr id="9" name="Title 1"/>
          <p:cNvSpPr>
            <a:spLocks noGrp="1"/>
          </p:cNvSpPr>
          <p:nvPr>
            <p:ph type="ctrTitle"/>
          </p:nvPr>
        </p:nvSpPr>
        <p:spPr>
          <a:xfrm>
            <a:off x="1524000" y="1775501"/>
            <a:ext cx="9144000" cy="2387600"/>
          </a:xfrm>
        </p:spPr>
        <p:txBody>
          <a:bodyPr>
            <a:normAutofit/>
          </a:bodyPr>
          <a:lstStyle/>
          <a:p>
            <a:r>
              <a:rPr lang="en-SG" sz="5400" b="1" dirty="0">
                <a:solidFill>
                  <a:schemeClr val="bg1"/>
                </a:solidFill>
              </a:rPr>
              <a:t>Byherbs Corporate Profile</a:t>
            </a:r>
            <a:br>
              <a:rPr lang="en-SG" sz="4800" b="1" dirty="0"/>
            </a:br>
            <a:endParaRPr lang="en-SG" sz="4800" b="0" dirty="0">
              <a:solidFill>
                <a:schemeClr val="bg1"/>
              </a:solidFill>
            </a:endParaRPr>
          </a:p>
        </p:txBody>
      </p:sp>
      <p:sp>
        <p:nvSpPr>
          <p:cNvPr id="10" name="TextBox 9"/>
          <p:cNvSpPr txBox="1"/>
          <p:nvPr/>
        </p:nvSpPr>
        <p:spPr>
          <a:xfrm>
            <a:off x="1759151" y="3578326"/>
            <a:ext cx="8908849" cy="584775"/>
          </a:xfrm>
          <a:prstGeom prst="rect">
            <a:avLst/>
          </a:prstGeom>
          <a:noFill/>
        </p:spPr>
        <p:txBody>
          <a:bodyPr wrap="none" rtlCol="0">
            <a:spAutoFit/>
          </a:bodyPr>
          <a:lstStyle/>
          <a:p>
            <a:r>
              <a:rPr lang="en-SG" sz="3200" b="1" i="1" dirty="0"/>
              <a:t> </a:t>
            </a:r>
            <a:r>
              <a:rPr lang="en-SG" sz="3200" i="1" dirty="0">
                <a:solidFill>
                  <a:schemeClr val="bg1"/>
                </a:solidFill>
              </a:rPr>
              <a:t>Wellness You Can Trust </a:t>
            </a:r>
            <a:r>
              <a:rPr lang="en-SG" sz="3200" dirty="0">
                <a:solidFill>
                  <a:schemeClr val="bg1"/>
                </a:solidFill>
              </a:rPr>
              <a:t>|</a:t>
            </a:r>
            <a:r>
              <a:rPr lang="en-SG" sz="3200" i="1" dirty="0">
                <a:solidFill>
                  <a:schemeClr val="bg1"/>
                </a:solidFill>
              </a:rPr>
              <a:t> Produk Halal Yang Diyakini</a:t>
            </a:r>
            <a:endParaRPr lang="en-SG" sz="3200" i="1" dirty="0"/>
          </a:p>
        </p:txBody>
      </p:sp>
      <p:sp>
        <p:nvSpPr>
          <p:cNvPr id="2" name="Slide Number Placeholder 1"/>
          <p:cNvSpPr>
            <a:spLocks noGrp="1"/>
          </p:cNvSpPr>
          <p:nvPr>
            <p:ph type="sldNum" sz="quarter" idx="12"/>
          </p:nvPr>
        </p:nvSpPr>
        <p:spPr/>
        <p:txBody>
          <a:bodyPr/>
          <a:lstStyle/>
          <a:p>
            <a:fld id="{BB2498F6-3FB6-4429-8613-9F97A28C57B2}" type="slidenum">
              <a:rPr lang="en-SG" smtClean="0"/>
              <a:t>1</a:t>
            </a:fld>
            <a:endParaRPr lang="en-SG" dirty="0"/>
          </a:p>
        </p:txBody>
      </p:sp>
    </p:spTree>
    <p:extLst>
      <p:ext uri="{BB962C8B-B14F-4D97-AF65-F5344CB8AC3E}">
        <p14:creationId xmlns:p14="http://schemas.microsoft.com/office/powerpoint/2010/main" val="2120233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3869" y="111125"/>
            <a:ext cx="10515600" cy="1325563"/>
          </a:xfrm>
        </p:spPr>
        <p:txBody>
          <a:bodyPr>
            <a:normAutofit/>
          </a:bodyPr>
          <a:lstStyle/>
          <a:p>
            <a:r>
              <a:rPr lang="en-US" sz="3600" dirty="0"/>
              <a:t>Giving Back to the Community:</a:t>
            </a:r>
            <a:br>
              <a:rPr lang="en-US" sz="3600" dirty="0"/>
            </a:br>
            <a:r>
              <a:rPr lang="en-US" sz="3600" dirty="0"/>
              <a:t>At-Taqwa Orphanage at Batam (March 2015)</a:t>
            </a:r>
          </a:p>
        </p:txBody>
      </p:sp>
      <p:sp>
        <p:nvSpPr>
          <p:cNvPr id="7" name="Content Placeholder 6"/>
          <p:cNvSpPr>
            <a:spLocks noGrp="1"/>
          </p:cNvSpPr>
          <p:nvPr>
            <p:ph idx="1"/>
          </p:nvPr>
        </p:nvSpPr>
        <p:spPr>
          <a:xfrm>
            <a:off x="664134" y="2071615"/>
            <a:ext cx="10515600" cy="4351338"/>
          </a:xfrm>
        </p:spPr>
        <p:txBody>
          <a:bodyPr>
            <a:normAutofit/>
          </a:bodyPr>
          <a:lstStyle/>
          <a:p>
            <a:r>
              <a:rPr lang="en-US" sz="2400" dirty="0"/>
              <a:t>Collected funds through FEED organization </a:t>
            </a:r>
          </a:p>
          <a:p>
            <a:r>
              <a:rPr lang="en-US" sz="2400" dirty="0"/>
              <a:t>Built 2 floors of orphanage building</a:t>
            </a:r>
          </a:p>
          <a:p>
            <a:r>
              <a:rPr lang="en-US" sz="2400" dirty="0"/>
              <a:t>Cleaned living area &amp; bought daily essentials </a:t>
            </a:r>
          </a:p>
        </p:txBody>
      </p:sp>
      <p:pic>
        <p:nvPicPr>
          <p:cNvPr id="8" name="Content Placeholder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4957" y="3657195"/>
            <a:ext cx="1129424" cy="1505898"/>
          </a:xfrm>
          <a:prstGeom prst="rect">
            <a:avLst/>
          </a:prstGeom>
        </p:spPr>
      </p:pic>
      <p:pic>
        <p:nvPicPr>
          <p:cNvPr id="9" name="Content Placeholder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86909" y="3657195"/>
            <a:ext cx="1123776" cy="1505898"/>
          </a:xfrm>
          <a:prstGeom prst="rect">
            <a:avLst/>
          </a:prstGeom>
        </p:spPr>
      </p:pic>
      <p:pic>
        <p:nvPicPr>
          <p:cNvPr id="10" name="Content Placeholder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220" y="3657194"/>
            <a:ext cx="2024258" cy="1510603"/>
          </a:xfrm>
          <a:prstGeom prst="rect">
            <a:avLst/>
          </a:prstGeom>
        </p:spPr>
      </p:pic>
      <p:pic>
        <p:nvPicPr>
          <p:cNvPr id="11" name="Content Placeholder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27292" y="3657194"/>
            <a:ext cx="1132952" cy="1510603"/>
          </a:xfrm>
          <a:prstGeom prst="rect">
            <a:avLst/>
          </a:prstGeom>
        </p:spPr>
      </p:pic>
      <p:pic>
        <p:nvPicPr>
          <p:cNvPr id="12" name="Content Placeholder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0058" y="2020815"/>
            <a:ext cx="4240505" cy="3180378"/>
          </a:xfrm>
          <a:prstGeom prst="rect">
            <a:avLst/>
          </a:prstGeom>
        </p:spPr>
      </p:pic>
      <p:sp>
        <p:nvSpPr>
          <p:cNvPr id="13" name="TextBox 12"/>
          <p:cNvSpPr txBox="1"/>
          <p:nvPr/>
        </p:nvSpPr>
        <p:spPr>
          <a:xfrm>
            <a:off x="167196" y="5319345"/>
            <a:ext cx="2763885" cy="461665"/>
          </a:xfrm>
          <a:prstGeom prst="rect">
            <a:avLst/>
          </a:prstGeom>
          <a:noFill/>
        </p:spPr>
        <p:txBody>
          <a:bodyPr wrap="square" rtlCol="0">
            <a:spAutoFit/>
          </a:bodyPr>
          <a:lstStyle/>
          <a:p>
            <a:pPr algn="ctr"/>
            <a:r>
              <a:rPr lang="en-US" sz="1200" dirty="0"/>
              <a:t>Level 2 in the midst </a:t>
            </a:r>
            <a:br>
              <a:rPr lang="en-US" sz="1200" dirty="0"/>
            </a:br>
            <a:r>
              <a:rPr lang="en-US" sz="1200" dirty="0"/>
              <a:t>of construction</a:t>
            </a:r>
          </a:p>
        </p:txBody>
      </p:sp>
      <p:sp>
        <p:nvSpPr>
          <p:cNvPr id="14" name="TextBox 13"/>
          <p:cNvSpPr txBox="1"/>
          <p:nvPr/>
        </p:nvSpPr>
        <p:spPr>
          <a:xfrm>
            <a:off x="2208619" y="5305634"/>
            <a:ext cx="1549014" cy="461665"/>
          </a:xfrm>
          <a:prstGeom prst="rect">
            <a:avLst/>
          </a:prstGeom>
          <a:noFill/>
        </p:spPr>
        <p:txBody>
          <a:bodyPr wrap="none" rtlCol="0">
            <a:spAutoFit/>
          </a:bodyPr>
          <a:lstStyle/>
          <a:p>
            <a:pPr algn="ctr"/>
            <a:r>
              <a:rPr lang="en-US" sz="1200" dirty="0"/>
              <a:t>Bedrooms on level 2 </a:t>
            </a:r>
            <a:br>
              <a:rPr lang="en-US" sz="1200" dirty="0"/>
            </a:br>
            <a:r>
              <a:rPr lang="en-US" sz="1200" dirty="0"/>
              <a:t>after completion</a:t>
            </a:r>
          </a:p>
        </p:txBody>
      </p:sp>
      <p:sp>
        <p:nvSpPr>
          <p:cNvPr id="15" name="TextBox 14"/>
          <p:cNvSpPr txBox="1"/>
          <p:nvPr/>
        </p:nvSpPr>
        <p:spPr>
          <a:xfrm>
            <a:off x="4005672" y="5389587"/>
            <a:ext cx="1619354" cy="276999"/>
          </a:xfrm>
          <a:prstGeom prst="rect">
            <a:avLst/>
          </a:prstGeom>
          <a:noFill/>
        </p:spPr>
        <p:txBody>
          <a:bodyPr wrap="none" rtlCol="0">
            <a:spAutoFit/>
          </a:bodyPr>
          <a:lstStyle/>
          <a:p>
            <a:r>
              <a:rPr lang="en-US" sz="1200" dirty="0"/>
              <a:t>Cleaning of living area</a:t>
            </a:r>
          </a:p>
        </p:txBody>
      </p:sp>
      <p:sp>
        <p:nvSpPr>
          <p:cNvPr id="16" name="TextBox 15"/>
          <p:cNvSpPr txBox="1"/>
          <p:nvPr/>
        </p:nvSpPr>
        <p:spPr>
          <a:xfrm>
            <a:off x="5921934" y="5314881"/>
            <a:ext cx="1624612" cy="461665"/>
          </a:xfrm>
          <a:prstGeom prst="rect">
            <a:avLst/>
          </a:prstGeom>
          <a:noFill/>
        </p:spPr>
        <p:txBody>
          <a:bodyPr wrap="none" rtlCol="0">
            <a:spAutoFit/>
          </a:bodyPr>
          <a:lstStyle/>
          <a:p>
            <a:r>
              <a:rPr lang="en-US" sz="1200" dirty="0"/>
              <a:t>Buying of groceries at </a:t>
            </a:r>
            <a:br>
              <a:rPr lang="en-US" sz="1200" dirty="0"/>
            </a:br>
            <a:r>
              <a:rPr lang="en-US" sz="1200" dirty="0"/>
              <a:t>the local supermarket</a:t>
            </a:r>
          </a:p>
        </p:txBody>
      </p:sp>
      <p:sp>
        <p:nvSpPr>
          <p:cNvPr id="17" name="TextBox 16"/>
          <p:cNvSpPr txBox="1"/>
          <p:nvPr/>
        </p:nvSpPr>
        <p:spPr>
          <a:xfrm>
            <a:off x="7927895" y="5341173"/>
            <a:ext cx="3748777" cy="461665"/>
          </a:xfrm>
          <a:prstGeom prst="rect">
            <a:avLst/>
          </a:prstGeom>
          <a:noFill/>
        </p:spPr>
        <p:txBody>
          <a:bodyPr wrap="square" rtlCol="0">
            <a:spAutoFit/>
          </a:bodyPr>
          <a:lstStyle/>
          <a:p>
            <a:pPr algn="ctr"/>
            <a:r>
              <a:rPr lang="en-US" sz="1200" dirty="0"/>
              <a:t>Byherbs staff with the children </a:t>
            </a:r>
            <a:br>
              <a:rPr lang="en-US" sz="1200" dirty="0"/>
            </a:br>
            <a:r>
              <a:rPr lang="en-US" sz="1200" dirty="0"/>
              <a:t>of At-Taqwa Orphanage</a:t>
            </a:r>
          </a:p>
        </p:txBody>
      </p:sp>
      <p:sp>
        <p:nvSpPr>
          <p:cNvPr id="3" name="Slide Number Placeholder 2"/>
          <p:cNvSpPr>
            <a:spLocks noGrp="1"/>
          </p:cNvSpPr>
          <p:nvPr>
            <p:ph type="sldNum" sz="quarter" idx="12"/>
          </p:nvPr>
        </p:nvSpPr>
        <p:spPr/>
        <p:txBody>
          <a:bodyPr/>
          <a:lstStyle/>
          <a:p>
            <a:fld id="{BB2498F6-3FB6-4429-8613-9F97A28C57B2}" type="slidenum">
              <a:rPr lang="en-SG" smtClean="0"/>
              <a:pPr/>
              <a:t>10</a:t>
            </a:fld>
            <a:endParaRPr lang="en-SG" dirty="0"/>
          </a:p>
        </p:txBody>
      </p:sp>
    </p:spTree>
    <p:extLst>
      <p:ext uri="{BB962C8B-B14F-4D97-AF65-F5344CB8AC3E}">
        <p14:creationId xmlns:p14="http://schemas.microsoft.com/office/powerpoint/2010/main" val="1502397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Autofit/>
          </a:bodyPr>
          <a:lstStyle/>
          <a:p>
            <a:r>
              <a:rPr lang="en-US" sz="3600" dirty="0"/>
              <a:t>Giving Back to the Community:</a:t>
            </a:r>
            <a:br>
              <a:rPr lang="en-US" sz="3600" dirty="0"/>
            </a:br>
            <a:r>
              <a:rPr lang="en-US" sz="3600" dirty="0"/>
              <a:t>Cambodia Charity Trip (12 to 15 March 2016)</a:t>
            </a:r>
          </a:p>
        </p:txBody>
      </p:sp>
      <p:sp>
        <p:nvSpPr>
          <p:cNvPr id="3" name="Content Placeholder 2"/>
          <p:cNvSpPr>
            <a:spLocks noGrp="1"/>
          </p:cNvSpPr>
          <p:nvPr>
            <p:ph idx="1"/>
          </p:nvPr>
        </p:nvSpPr>
        <p:spPr>
          <a:xfrm>
            <a:off x="838200" y="1825625"/>
            <a:ext cx="8122700" cy="4351338"/>
          </a:xfrm>
        </p:spPr>
        <p:txBody>
          <a:bodyPr>
            <a:normAutofit/>
          </a:bodyPr>
          <a:lstStyle/>
          <a:p>
            <a:r>
              <a:rPr lang="en-US" sz="2400" dirty="0"/>
              <a:t>Organized by Imtiyaaz Services</a:t>
            </a:r>
          </a:p>
          <a:p>
            <a:r>
              <a:rPr lang="en-US" sz="2400" dirty="0"/>
              <a:t>Byherbs Wellness sponsored total of 2 teachers &amp; 6 students </a:t>
            </a:r>
          </a:p>
          <a:p>
            <a:r>
              <a:rPr lang="en-US" sz="2400" dirty="0"/>
              <a:t>Donated water pumps, mattresses, </a:t>
            </a:r>
            <a:br>
              <a:rPr lang="en-US" sz="2400" dirty="0"/>
            </a:br>
            <a:r>
              <a:rPr lang="en-US" sz="2400" dirty="0"/>
              <a:t>bicycles, Al-Quran books to students &amp; villagers in Chhnang Village, Cambodia</a:t>
            </a:r>
          </a:p>
          <a:p>
            <a:endParaRPr lang="en-US" sz="2400" dirty="0"/>
          </a:p>
          <a:p>
            <a:pPr marL="0" indent="0">
              <a:buNone/>
            </a:pPr>
            <a:endParaRPr lang="en-US" sz="2400" dirty="0"/>
          </a:p>
          <a:p>
            <a:endParaRPr lang="en-US" sz="24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1623" y="1466226"/>
            <a:ext cx="2496944" cy="2031276"/>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86416" y="3894290"/>
            <a:ext cx="2868414" cy="1912275"/>
          </a:xfrm>
          <a:prstGeom prst="rect">
            <a:avLst/>
          </a:prstGeom>
        </p:spPr>
      </p:pic>
      <p:pic>
        <p:nvPicPr>
          <p:cNvPr id="1026" name="Picture 2" descr="https://scontent-sit4-1.xx.fbcdn.net/v/t1.0-9/1618566_1740195772861370_255529246265840831_n.jpg?oh=d499075fc9d3a05ed93851278a26bf1a&amp;oe=58520EB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02286" y="4138117"/>
            <a:ext cx="2447289" cy="13766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content-sit4-1.xx.fbcdn.net/v/t1.0-9/5964_1740197039527910_7128026688675343302_n.jpg?oh=25129871f1ed24d772d4b17d74ff8263&amp;oe=5812F5B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0" y="4171718"/>
            <a:ext cx="2064902" cy="1376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content-sit4-1.xx.fbcdn.net/v/t1.0-9/1009889_1740195802861367_883336540856713661_n.jpg?oh=9ee31e63c5bf9c9a08b281c582629416&amp;oe=584806A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79580" y="4171285"/>
            <a:ext cx="2329357" cy="13102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086416" y="3498412"/>
            <a:ext cx="3051733" cy="276999"/>
          </a:xfrm>
          <a:prstGeom prst="rect">
            <a:avLst/>
          </a:prstGeom>
          <a:noFill/>
        </p:spPr>
        <p:txBody>
          <a:bodyPr wrap="none" rtlCol="0">
            <a:spAutoFit/>
          </a:bodyPr>
          <a:lstStyle/>
          <a:p>
            <a:r>
              <a:rPr lang="en-US" sz="1200" dirty="0"/>
              <a:t>BH coverage on Cambodia Charity Trip 2016</a:t>
            </a:r>
          </a:p>
        </p:txBody>
      </p:sp>
      <p:sp>
        <p:nvSpPr>
          <p:cNvPr id="8" name="TextBox 7"/>
          <p:cNvSpPr txBox="1"/>
          <p:nvPr/>
        </p:nvSpPr>
        <p:spPr>
          <a:xfrm>
            <a:off x="1090861" y="5519896"/>
            <a:ext cx="2329357" cy="276999"/>
          </a:xfrm>
          <a:prstGeom prst="rect">
            <a:avLst/>
          </a:prstGeom>
          <a:noFill/>
        </p:spPr>
        <p:txBody>
          <a:bodyPr wrap="square" rtlCol="0">
            <a:spAutoFit/>
          </a:bodyPr>
          <a:lstStyle/>
          <a:p>
            <a:r>
              <a:rPr lang="en-US" sz="1200" dirty="0"/>
              <a:t>Sponsored mass lunch</a:t>
            </a:r>
          </a:p>
        </p:txBody>
      </p:sp>
      <p:sp>
        <p:nvSpPr>
          <p:cNvPr id="9" name="TextBox 8"/>
          <p:cNvSpPr txBox="1"/>
          <p:nvPr/>
        </p:nvSpPr>
        <p:spPr>
          <a:xfrm>
            <a:off x="3207450" y="5506533"/>
            <a:ext cx="2820666" cy="276999"/>
          </a:xfrm>
          <a:prstGeom prst="rect">
            <a:avLst/>
          </a:prstGeom>
          <a:noFill/>
        </p:spPr>
        <p:txBody>
          <a:bodyPr wrap="square" rtlCol="0">
            <a:spAutoFit/>
          </a:bodyPr>
          <a:lstStyle/>
          <a:p>
            <a:r>
              <a:rPr lang="en-US" sz="1200" dirty="0"/>
              <a:t>Assembling the beds in the girls’ dorm</a:t>
            </a:r>
          </a:p>
        </p:txBody>
      </p:sp>
      <p:sp>
        <p:nvSpPr>
          <p:cNvPr id="10" name="TextBox 9"/>
          <p:cNvSpPr txBox="1"/>
          <p:nvPr/>
        </p:nvSpPr>
        <p:spPr>
          <a:xfrm>
            <a:off x="5728218" y="5493692"/>
            <a:ext cx="3225563" cy="276999"/>
          </a:xfrm>
          <a:prstGeom prst="rect">
            <a:avLst/>
          </a:prstGeom>
          <a:noFill/>
        </p:spPr>
        <p:txBody>
          <a:bodyPr wrap="none" rtlCol="0">
            <a:spAutoFit/>
          </a:bodyPr>
          <a:lstStyle/>
          <a:p>
            <a:r>
              <a:rPr lang="en-US" sz="1200" dirty="0"/>
              <a:t>Small token to each child of Madrasah Nikmah</a:t>
            </a:r>
          </a:p>
        </p:txBody>
      </p:sp>
      <p:sp>
        <p:nvSpPr>
          <p:cNvPr id="11" name="TextBox 10"/>
          <p:cNvSpPr txBox="1"/>
          <p:nvPr/>
        </p:nvSpPr>
        <p:spPr>
          <a:xfrm>
            <a:off x="9208468" y="5798381"/>
            <a:ext cx="2620846" cy="276999"/>
          </a:xfrm>
          <a:prstGeom prst="rect">
            <a:avLst/>
          </a:prstGeom>
          <a:noFill/>
        </p:spPr>
        <p:txBody>
          <a:bodyPr wrap="none" rtlCol="0">
            <a:spAutoFit/>
          </a:bodyPr>
          <a:lstStyle/>
          <a:p>
            <a:r>
              <a:rPr lang="en-US" sz="1200" dirty="0"/>
              <a:t>Group picture of students &amp; volunteers</a:t>
            </a:r>
          </a:p>
        </p:txBody>
      </p:sp>
      <p:sp>
        <p:nvSpPr>
          <p:cNvPr id="5" name="Slide Number Placeholder 4"/>
          <p:cNvSpPr>
            <a:spLocks noGrp="1"/>
          </p:cNvSpPr>
          <p:nvPr>
            <p:ph type="sldNum" sz="quarter" idx="12"/>
          </p:nvPr>
        </p:nvSpPr>
        <p:spPr/>
        <p:txBody>
          <a:bodyPr/>
          <a:lstStyle/>
          <a:p>
            <a:fld id="{BB2498F6-3FB6-4429-8613-9F97A28C57B2}" type="slidenum">
              <a:rPr lang="en-SG" smtClean="0"/>
              <a:pPr/>
              <a:t>11</a:t>
            </a:fld>
            <a:endParaRPr lang="en-SG" dirty="0"/>
          </a:p>
        </p:txBody>
      </p:sp>
    </p:spTree>
    <p:extLst>
      <p:ext uri="{BB962C8B-B14F-4D97-AF65-F5344CB8AC3E}">
        <p14:creationId xmlns:p14="http://schemas.microsoft.com/office/powerpoint/2010/main" val="3270736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338"/>
            <a:ext cx="10515600" cy="1325563"/>
          </a:xfrm>
        </p:spPr>
        <p:txBody>
          <a:bodyPr>
            <a:normAutofit/>
          </a:bodyPr>
          <a:lstStyle/>
          <a:p>
            <a:r>
              <a:rPr lang="en-US" sz="3600" dirty="0"/>
              <a:t>Giving Back to the Community:</a:t>
            </a:r>
            <a:br>
              <a:rPr lang="en-US" sz="3600" dirty="0"/>
            </a:br>
            <a:r>
              <a:rPr lang="en-US" sz="3600" dirty="0"/>
              <a:t>Madrasah Soccer Jerseys (2016)</a:t>
            </a:r>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838200" y="1553396"/>
            <a:ext cx="6009251" cy="4006167"/>
          </a:xfrm>
        </p:spPr>
      </p:pic>
      <p:pic>
        <p:nvPicPr>
          <p:cNvPr id="2050" name="Picture 2" descr="https://scontent-sit4-1.xx.fbcdn.net/v/t1.0-9/12809612_1738608489686765_4087245345795864196_n.jpg?oh=55328877e89187f9728a7ee297094212&amp;oe=5852CBA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38234" y="483978"/>
            <a:ext cx="2934822" cy="22011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96464" y="3351824"/>
            <a:ext cx="3257336" cy="2171558"/>
          </a:xfrm>
          <a:prstGeom prst="rect">
            <a:avLst/>
          </a:prstGeom>
        </p:spPr>
      </p:pic>
      <p:sp>
        <p:nvSpPr>
          <p:cNvPr id="6" name="TextBox 5"/>
          <p:cNvSpPr txBox="1"/>
          <p:nvPr/>
        </p:nvSpPr>
        <p:spPr>
          <a:xfrm>
            <a:off x="1087166" y="5698017"/>
            <a:ext cx="5511317" cy="276999"/>
          </a:xfrm>
          <a:prstGeom prst="rect">
            <a:avLst/>
          </a:prstGeom>
          <a:noFill/>
        </p:spPr>
        <p:txBody>
          <a:bodyPr wrap="none" rtlCol="0">
            <a:spAutoFit/>
          </a:bodyPr>
          <a:lstStyle/>
          <a:p>
            <a:r>
              <a:rPr lang="en-US" sz="1200" dirty="0"/>
              <a:t>Madrasah Irsyad Zuhri Al-Islamiah Upper Secondary boys sporting Byherbs jerseys</a:t>
            </a:r>
          </a:p>
        </p:txBody>
      </p:sp>
      <p:sp>
        <p:nvSpPr>
          <p:cNvPr id="3" name="TextBox 2"/>
          <p:cNvSpPr txBox="1"/>
          <p:nvPr/>
        </p:nvSpPr>
        <p:spPr>
          <a:xfrm>
            <a:off x="7889190" y="2725483"/>
            <a:ext cx="3832909" cy="461665"/>
          </a:xfrm>
          <a:prstGeom prst="rect">
            <a:avLst/>
          </a:prstGeom>
          <a:noFill/>
        </p:spPr>
        <p:txBody>
          <a:bodyPr wrap="none" rtlCol="0">
            <a:spAutoFit/>
          </a:bodyPr>
          <a:lstStyle/>
          <a:p>
            <a:pPr algn="ctr"/>
            <a:r>
              <a:rPr lang="en-US" sz="1200" dirty="0"/>
              <a:t>Madrasah Al-Arabiah Al-Islamiah won 2</a:t>
            </a:r>
            <a:r>
              <a:rPr lang="en-US" sz="1200" baseline="30000" dirty="0"/>
              <a:t>nd</a:t>
            </a:r>
            <a:r>
              <a:rPr lang="en-US" sz="1200" dirty="0"/>
              <a:t> place in </a:t>
            </a:r>
            <a:br>
              <a:rPr lang="en-US" sz="1200" dirty="0"/>
            </a:br>
            <a:r>
              <a:rPr lang="en-US" sz="1200" dirty="0"/>
              <a:t>Muhammadiyah Welfare Home Futsal Tournament 2016</a:t>
            </a:r>
          </a:p>
        </p:txBody>
      </p:sp>
      <p:sp>
        <p:nvSpPr>
          <p:cNvPr id="7" name="TextBox 6"/>
          <p:cNvSpPr txBox="1"/>
          <p:nvPr/>
        </p:nvSpPr>
        <p:spPr>
          <a:xfrm>
            <a:off x="7889190" y="5688059"/>
            <a:ext cx="4188070" cy="276999"/>
          </a:xfrm>
          <a:prstGeom prst="rect">
            <a:avLst/>
          </a:prstGeom>
          <a:noFill/>
        </p:spPr>
        <p:txBody>
          <a:bodyPr wrap="none" rtlCol="0">
            <a:spAutoFit/>
          </a:bodyPr>
          <a:lstStyle/>
          <a:p>
            <a:r>
              <a:rPr lang="en-US" sz="1200" dirty="0"/>
              <a:t>Madrasah Aljunied Al-Islamiah soccer boys in Byherbs Jerseys</a:t>
            </a:r>
          </a:p>
        </p:txBody>
      </p:sp>
      <p:sp>
        <p:nvSpPr>
          <p:cNvPr id="8" name="Slide Number Placeholder 7"/>
          <p:cNvSpPr>
            <a:spLocks noGrp="1"/>
          </p:cNvSpPr>
          <p:nvPr>
            <p:ph type="sldNum" sz="quarter" idx="12"/>
          </p:nvPr>
        </p:nvSpPr>
        <p:spPr/>
        <p:txBody>
          <a:bodyPr/>
          <a:lstStyle/>
          <a:p>
            <a:fld id="{BB2498F6-3FB6-4429-8613-9F97A28C57B2}" type="slidenum">
              <a:rPr lang="en-SG" smtClean="0"/>
              <a:pPr/>
              <a:t>12</a:t>
            </a:fld>
            <a:endParaRPr lang="en-SG" dirty="0"/>
          </a:p>
        </p:txBody>
      </p:sp>
    </p:spTree>
    <p:extLst>
      <p:ext uri="{BB962C8B-B14F-4D97-AF65-F5344CB8AC3E}">
        <p14:creationId xmlns:p14="http://schemas.microsoft.com/office/powerpoint/2010/main" val="3871403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335" y="266009"/>
            <a:ext cx="10515600" cy="1325563"/>
          </a:xfrm>
        </p:spPr>
        <p:txBody>
          <a:bodyPr>
            <a:normAutofit/>
          </a:bodyPr>
          <a:lstStyle/>
          <a:p>
            <a:r>
              <a:rPr lang="en-US" sz="3600" dirty="0"/>
              <a:t>Giving Back to the Community: Our Staff</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3844" y="1424901"/>
            <a:ext cx="8946583" cy="4544099"/>
          </a:xfrm>
          <a:prstGeom prst="rect">
            <a:avLst/>
          </a:prstGeom>
        </p:spPr>
      </p:pic>
      <p:sp>
        <p:nvSpPr>
          <p:cNvPr id="4" name="Slide Number Placeholder 3"/>
          <p:cNvSpPr>
            <a:spLocks noGrp="1"/>
          </p:cNvSpPr>
          <p:nvPr>
            <p:ph type="sldNum" sz="quarter" idx="12"/>
          </p:nvPr>
        </p:nvSpPr>
        <p:spPr/>
        <p:txBody>
          <a:bodyPr/>
          <a:lstStyle/>
          <a:p>
            <a:fld id="{BB2498F6-3FB6-4429-8613-9F97A28C57B2}" type="slidenum">
              <a:rPr lang="en-SG" smtClean="0"/>
              <a:pPr/>
              <a:t>13</a:t>
            </a:fld>
            <a:endParaRPr lang="en-SG" dirty="0"/>
          </a:p>
        </p:txBody>
      </p:sp>
    </p:spTree>
    <p:extLst>
      <p:ext uri="{BB962C8B-B14F-4D97-AF65-F5344CB8AC3E}">
        <p14:creationId xmlns:p14="http://schemas.microsoft.com/office/powerpoint/2010/main" val="2174905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SG" sz="4800" dirty="0"/>
              <a:t>Let’s Connect</a:t>
            </a:r>
          </a:p>
        </p:txBody>
      </p:sp>
      <p:sp>
        <p:nvSpPr>
          <p:cNvPr id="4" name="Slide Number Placeholder 3"/>
          <p:cNvSpPr>
            <a:spLocks noGrp="1"/>
          </p:cNvSpPr>
          <p:nvPr>
            <p:ph type="sldNum" sz="quarter" idx="12"/>
          </p:nvPr>
        </p:nvSpPr>
        <p:spPr/>
        <p:txBody>
          <a:bodyPr/>
          <a:lstStyle/>
          <a:p>
            <a:fld id="{BB2498F6-3FB6-4429-8613-9F97A28C57B2}" type="slidenum">
              <a:rPr lang="en-SG" smtClean="0"/>
              <a:pPr/>
              <a:t>14</a:t>
            </a:fld>
            <a:endParaRPr lang="en-SG" dirty="0"/>
          </a:p>
        </p:txBody>
      </p:sp>
      <p:sp>
        <p:nvSpPr>
          <p:cNvPr id="5" name="Title 1"/>
          <p:cNvSpPr txBox="1">
            <a:spLocks/>
          </p:cNvSpPr>
          <p:nvPr/>
        </p:nvSpPr>
        <p:spPr>
          <a:xfrm>
            <a:off x="6181725" y="2633117"/>
            <a:ext cx="9144000" cy="23876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r>
              <a:rPr lang="en-SG" sz="3200" b="0" dirty="0"/>
              <a:t>www.byherbs.com.sg</a:t>
            </a:r>
          </a:p>
          <a:p>
            <a:endParaRPr lang="en-SG" sz="3200" b="0" dirty="0"/>
          </a:p>
          <a:p>
            <a:r>
              <a:rPr lang="en-SG" sz="3200" b="0" dirty="0"/>
              <a:t>fb.com/</a:t>
            </a:r>
            <a:r>
              <a:rPr lang="en-SG" sz="3200" b="0" dirty="0" err="1"/>
              <a:t>ByherbsSG</a:t>
            </a:r>
            <a:endParaRPr lang="en-SG" sz="3200" b="0" dirty="0"/>
          </a:p>
          <a:p>
            <a:endParaRPr lang="en-SG" sz="3200" b="0" dirty="0"/>
          </a:p>
          <a:p>
            <a:r>
              <a:rPr lang="en-SG" sz="3200" b="0" dirty="0"/>
              <a:t>+65 6848 3633</a:t>
            </a:r>
          </a:p>
        </p:txBody>
      </p:sp>
      <p:pic>
        <p:nvPicPr>
          <p:cNvPr id="1026" name="Picture 2" descr="https://image.freepik.com/free-icon/internet-world_318-30029.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269706" y="2480262"/>
            <a:ext cx="738188" cy="7381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facebookbrand.com/img/fb-art.jpg"/>
          <p:cNvPicPr>
            <a:picLocks noChangeAspect="1" noChangeArrowheads="1"/>
          </p:cNvPicPr>
          <p:nvPr/>
        </p:nvPicPr>
        <p:blipFill>
          <a:blip r:embed="rId3" cstate="print">
            <a:biLevel thresh="5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51463" y="3478461"/>
            <a:ext cx="595312" cy="5953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location pin logo"/>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43399" y="1804442"/>
            <a:ext cx="828675" cy="8286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clker.com/cliparts/0/f/c/2/1195445181899094722molumen_phone_icon.svg.hi.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280026" y="4230714"/>
            <a:ext cx="694531" cy="69453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633974" y="1802120"/>
            <a:ext cx="3209834" cy="830997"/>
          </a:xfrm>
          <a:prstGeom prst="rect">
            <a:avLst/>
          </a:prstGeom>
          <a:noFill/>
        </p:spPr>
        <p:txBody>
          <a:bodyPr wrap="square" rtlCol="0">
            <a:spAutoFit/>
          </a:bodyPr>
          <a:lstStyle/>
          <a:p>
            <a:r>
              <a:rPr lang="en-SG" sz="2400" dirty="0"/>
              <a:t>55 </a:t>
            </a:r>
            <a:r>
              <a:rPr lang="en-SG" sz="2400" dirty="0" err="1"/>
              <a:t>Ubi</a:t>
            </a:r>
            <a:r>
              <a:rPr lang="en-SG" sz="2400" dirty="0"/>
              <a:t> Ave 1, #07-16, Singapore 408935</a:t>
            </a:r>
          </a:p>
        </p:txBody>
      </p:sp>
      <p:pic>
        <p:nvPicPr>
          <p:cNvPr id="10" name="Picture 9"/>
          <p:cNvPicPr>
            <a:picLocks noChangeAspect="1"/>
          </p:cNvPicPr>
          <p:nvPr/>
        </p:nvPicPr>
        <p:blipFill rotWithShape="1">
          <a:blip r:embed="rId7" cstate="print">
            <a:extLst>
              <a:ext uri="{28A0092B-C50C-407E-A947-70E740481C1C}">
                <a14:useLocalDpi xmlns:a14="http://schemas.microsoft.com/office/drawing/2010/main"/>
              </a:ext>
            </a:extLst>
          </a:blip>
          <a:srcRect t="-1119"/>
          <a:stretch/>
        </p:blipFill>
        <p:spPr>
          <a:xfrm rot="5400000">
            <a:off x="1463085" y="2792437"/>
            <a:ext cx="3165504" cy="2747526"/>
          </a:xfrm>
          <a:prstGeom prst="rect">
            <a:avLst/>
          </a:prstGeom>
        </p:spPr>
      </p:pic>
    </p:spTree>
    <p:extLst>
      <p:ext uri="{BB962C8B-B14F-4D97-AF65-F5344CB8AC3E}">
        <p14:creationId xmlns:p14="http://schemas.microsoft.com/office/powerpoint/2010/main" val="2156215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SG" dirty="0"/>
              <a:t>Mission, Vision, Values</a:t>
            </a:r>
          </a:p>
        </p:txBody>
      </p:sp>
      <p:sp>
        <p:nvSpPr>
          <p:cNvPr id="3" name="Content Placeholder 2"/>
          <p:cNvSpPr>
            <a:spLocks noGrp="1"/>
          </p:cNvSpPr>
          <p:nvPr>
            <p:ph idx="1"/>
          </p:nvPr>
        </p:nvSpPr>
        <p:spPr>
          <a:xfrm>
            <a:off x="838200" y="1690688"/>
            <a:ext cx="10515600" cy="4401005"/>
          </a:xfrm>
        </p:spPr>
        <p:txBody>
          <a:bodyPr>
            <a:normAutofit fontScale="92500" lnSpcReduction="20000"/>
          </a:bodyPr>
          <a:lstStyle/>
          <a:p>
            <a:pPr marL="0" indent="0" algn="ctr">
              <a:buClr>
                <a:srgbClr val="015B2F"/>
              </a:buClr>
              <a:buNone/>
            </a:pPr>
            <a:r>
              <a:rPr lang="en-SG" b="1" dirty="0"/>
              <a:t>Mission</a:t>
            </a:r>
          </a:p>
          <a:p>
            <a:pPr marL="0" indent="0" algn="ctr">
              <a:buClr>
                <a:srgbClr val="015B2F"/>
              </a:buClr>
              <a:buNone/>
            </a:pPr>
            <a:r>
              <a:rPr lang="en-SG" dirty="0"/>
              <a:t>Providing premium quality health supplements </a:t>
            </a:r>
          </a:p>
          <a:p>
            <a:pPr marL="0" indent="0" algn="ctr">
              <a:buClr>
                <a:srgbClr val="015B2F"/>
              </a:buClr>
              <a:buNone/>
            </a:pPr>
            <a:r>
              <a:rPr lang="en-SG" dirty="0"/>
              <a:t>&amp; holistic wellness for all.</a:t>
            </a:r>
          </a:p>
          <a:p>
            <a:pPr marL="0" indent="0" algn="ctr">
              <a:buClr>
                <a:srgbClr val="015B2F"/>
              </a:buClr>
              <a:buNone/>
            </a:pPr>
            <a:endParaRPr lang="en-SG" dirty="0"/>
          </a:p>
          <a:p>
            <a:pPr marL="0" indent="0" algn="ctr">
              <a:buClr>
                <a:srgbClr val="015B2F"/>
              </a:buClr>
              <a:buNone/>
            </a:pPr>
            <a:r>
              <a:rPr lang="en-SG" b="1" dirty="0"/>
              <a:t>Vision</a:t>
            </a:r>
            <a:endParaRPr lang="en-SG" dirty="0"/>
          </a:p>
          <a:p>
            <a:pPr marL="0" indent="0" algn="ctr">
              <a:buClr>
                <a:srgbClr val="015B2F"/>
              </a:buClr>
              <a:buNone/>
            </a:pPr>
            <a:r>
              <a:rPr lang="en-SG" dirty="0"/>
              <a:t>A leading wellness brand with a heart – </a:t>
            </a:r>
          </a:p>
          <a:p>
            <a:pPr marL="0" indent="0" algn="ctr">
              <a:buClr>
                <a:srgbClr val="015B2F"/>
              </a:buClr>
              <a:buNone/>
            </a:pPr>
            <a:r>
              <a:rPr lang="en-SG" dirty="0"/>
              <a:t>helping the community to live healthier &amp; more meaningful lives.</a:t>
            </a:r>
          </a:p>
          <a:p>
            <a:pPr marL="0" indent="0" algn="ctr">
              <a:buClr>
                <a:srgbClr val="015B2F"/>
              </a:buClr>
              <a:buNone/>
            </a:pPr>
            <a:endParaRPr lang="en-SG" dirty="0"/>
          </a:p>
          <a:p>
            <a:pPr marL="0" indent="0" algn="ctr">
              <a:buClr>
                <a:srgbClr val="015B2F"/>
              </a:buClr>
              <a:buNone/>
            </a:pPr>
            <a:r>
              <a:rPr lang="en-SG" b="1" dirty="0"/>
              <a:t>Values</a:t>
            </a:r>
          </a:p>
          <a:p>
            <a:pPr marL="0" indent="0" algn="ctr">
              <a:buClr>
                <a:srgbClr val="015B2F"/>
              </a:buClr>
              <a:buNone/>
            </a:pPr>
            <a:r>
              <a:rPr lang="en-SG" dirty="0"/>
              <a:t> </a:t>
            </a:r>
            <a:r>
              <a:rPr lang="en-SG" b="1" u="sng" dirty="0"/>
              <a:t>L</a:t>
            </a:r>
            <a:r>
              <a:rPr lang="en-SG" dirty="0"/>
              <a:t>earning | </a:t>
            </a:r>
            <a:r>
              <a:rPr lang="en-SG" b="1" u="sng" dirty="0"/>
              <a:t>I</a:t>
            </a:r>
            <a:r>
              <a:rPr lang="en-SG" dirty="0"/>
              <a:t>ntegrity | </a:t>
            </a:r>
            <a:r>
              <a:rPr lang="en-SG" b="1" u="sng" dirty="0"/>
              <a:t>F</a:t>
            </a:r>
            <a:r>
              <a:rPr lang="en-SG" dirty="0"/>
              <a:t>amily | </a:t>
            </a:r>
            <a:r>
              <a:rPr lang="en-SG" b="1" u="sng" dirty="0"/>
              <a:t>E</a:t>
            </a:r>
            <a:r>
              <a:rPr lang="en-SG" dirty="0"/>
              <a:t>mpathy</a:t>
            </a:r>
          </a:p>
        </p:txBody>
      </p:sp>
      <p:sp>
        <p:nvSpPr>
          <p:cNvPr id="4" name="Slide Number Placeholder 3"/>
          <p:cNvSpPr>
            <a:spLocks noGrp="1"/>
          </p:cNvSpPr>
          <p:nvPr>
            <p:ph type="sldNum" sz="quarter" idx="12"/>
          </p:nvPr>
        </p:nvSpPr>
        <p:spPr/>
        <p:txBody>
          <a:bodyPr/>
          <a:lstStyle/>
          <a:p>
            <a:fld id="{BB2498F6-3FB6-4429-8613-9F97A28C57B2}" type="slidenum">
              <a:rPr lang="en-SG" smtClean="0"/>
              <a:pPr/>
              <a:t>2</a:t>
            </a:fld>
            <a:endParaRPr lang="en-SG" dirty="0"/>
          </a:p>
        </p:txBody>
      </p:sp>
    </p:spTree>
    <p:extLst>
      <p:ext uri="{BB962C8B-B14F-4D97-AF65-F5344CB8AC3E}">
        <p14:creationId xmlns:p14="http://schemas.microsoft.com/office/powerpoint/2010/main" val="3384309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212725"/>
            <a:ext cx="10515600" cy="1325563"/>
          </a:xfrm>
        </p:spPr>
        <p:txBody>
          <a:bodyPr>
            <a:normAutofit/>
          </a:bodyPr>
          <a:lstStyle/>
          <a:p>
            <a:r>
              <a:rPr lang="en-SG" sz="3600" dirty="0"/>
              <a:t>Our LIFE Values Shape Our Byherbs Beliefs</a:t>
            </a:r>
          </a:p>
        </p:txBody>
      </p:sp>
      <p:sp>
        <p:nvSpPr>
          <p:cNvPr id="4" name="Slide Number Placeholder 3"/>
          <p:cNvSpPr>
            <a:spLocks noGrp="1"/>
          </p:cNvSpPr>
          <p:nvPr>
            <p:ph type="sldNum" sz="quarter" idx="12"/>
          </p:nvPr>
        </p:nvSpPr>
        <p:spPr/>
        <p:txBody>
          <a:bodyPr/>
          <a:lstStyle/>
          <a:p>
            <a:fld id="{BB2498F6-3FB6-4429-8613-9F97A28C57B2}" type="slidenum">
              <a:rPr lang="en-SG" smtClean="0"/>
              <a:pPr/>
              <a:t>3</a:t>
            </a:fld>
            <a:endParaRPr lang="en-SG" dirty="0"/>
          </a:p>
        </p:txBody>
      </p:sp>
      <p:graphicFrame>
        <p:nvGraphicFramePr>
          <p:cNvPr id="5" name="Diagram 4"/>
          <p:cNvGraphicFramePr/>
          <p:nvPr>
            <p:extLst>
              <p:ext uri="{D42A27DB-BD31-4B8C-83A1-F6EECF244321}">
                <p14:modId xmlns:p14="http://schemas.microsoft.com/office/powerpoint/2010/main" val="2366642906"/>
              </p:ext>
            </p:extLst>
          </p:nvPr>
        </p:nvGraphicFramePr>
        <p:xfrm>
          <a:off x="58992" y="1428493"/>
          <a:ext cx="11564538" cy="4741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Oval 8"/>
          <p:cNvSpPr/>
          <p:nvPr/>
        </p:nvSpPr>
        <p:spPr>
          <a:xfrm>
            <a:off x="5501092" y="3363570"/>
            <a:ext cx="653900" cy="653900"/>
          </a:xfrm>
          <a:prstGeom prst="ellipse">
            <a:avLst/>
          </a:prstGeom>
          <a:solidFill>
            <a:schemeClr val="bg1"/>
          </a:solidFill>
          <a:ln>
            <a:solidFill>
              <a:srgbClr val="BBD3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7" name="TextBox 6"/>
          <p:cNvSpPr txBox="1"/>
          <p:nvPr/>
        </p:nvSpPr>
        <p:spPr>
          <a:xfrm>
            <a:off x="5480200" y="3490168"/>
            <a:ext cx="700192" cy="461665"/>
          </a:xfrm>
          <a:prstGeom prst="rect">
            <a:avLst/>
          </a:prstGeom>
          <a:noFill/>
          <a:ln>
            <a:noFill/>
          </a:ln>
        </p:spPr>
        <p:txBody>
          <a:bodyPr wrap="none" rtlCol="0">
            <a:spAutoFit/>
          </a:bodyPr>
          <a:lstStyle/>
          <a:p>
            <a:pPr algn="ctr"/>
            <a:r>
              <a:rPr lang="en-SG" sz="1200" b="1" dirty="0"/>
              <a:t>Byherbs</a:t>
            </a:r>
          </a:p>
          <a:p>
            <a:pPr algn="ctr"/>
            <a:r>
              <a:rPr lang="en-SG" sz="1200" b="1" dirty="0"/>
              <a:t>Beliefs</a:t>
            </a:r>
          </a:p>
        </p:txBody>
      </p:sp>
      <p:pic>
        <p:nvPicPr>
          <p:cNvPr id="2050" name="Picture 2" descr="http://www.lighthousesystems.com/sites/default/files/improvement.png"/>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946612" y="1538288"/>
            <a:ext cx="985308" cy="9853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sysgen.ca/wp-content/uploads/2014/04/icon-responsible.png"/>
          <p:cNvPicPr>
            <a:picLocks noChangeAspect="1" noChangeArrowheads="1"/>
          </p:cNvPicPr>
          <p:nvPr/>
        </p:nvPicPr>
        <p:blipFill>
          <a:blip r:embed="rId8">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710650" y="1538288"/>
            <a:ext cx="989849" cy="9853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nyfamilylife.org/wp-content/uploads/2013/11/icon_support_groups1.png"/>
          <p:cNvPicPr>
            <a:picLocks noChangeAspect="1" noChangeArrowheads="1"/>
          </p:cNvPicPr>
          <p:nvPr/>
        </p:nvPicPr>
        <p:blipFill>
          <a:blip r:embed="rId9" cstate="print">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815715" y="4950593"/>
            <a:ext cx="884784" cy="88478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descartesbiometrics.com/wp-content/uploads/2014/09/Extract-icon.png"/>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938594" y="4893605"/>
            <a:ext cx="998760" cy="99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90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500" y="149225"/>
            <a:ext cx="10515600" cy="1325563"/>
          </a:xfrm>
        </p:spPr>
        <p:txBody>
          <a:bodyPr>
            <a:normAutofit/>
          </a:bodyPr>
          <a:lstStyle/>
          <a:p>
            <a:r>
              <a:rPr lang="en-SG" sz="4000" dirty="0"/>
              <a:t>Growing Team Led with 20 Years of </a:t>
            </a:r>
            <a:br>
              <a:rPr lang="en-SG" sz="4000" dirty="0"/>
            </a:br>
            <a:r>
              <a:rPr lang="en-SG" sz="4000" dirty="0"/>
              <a:t>Industry Experience</a:t>
            </a:r>
          </a:p>
        </p:txBody>
      </p:sp>
      <p:sp>
        <p:nvSpPr>
          <p:cNvPr id="4" name="Rectangle 3"/>
          <p:cNvSpPr/>
          <p:nvPr/>
        </p:nvSpPr>
        <p:spPr>
          <a:xfrm>
            <a:off x="4282655" y="1585460"/>
            <a:ext cx="2705100" cy="300251"/>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Board of Directors</a:t>
            </a:r>
          </a:p>
        </p:txBody>
      </p:sp>
      <p:sp>
        <p:nvSpPr>
          <p:cNvPr id="5" name="Rectangle 4"/>
          <p:cNvSpPr/>
          <p:nvPr/>
        </p:nvSpPr>
        <p:spPr>
          <a:xfrm>
            <a:off x="4790655" y="2037897"/>
            <a:ext cx="1676400" cy="311391"/>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CEO</a:t>
            </a:r>
          </a:p>
        </p:txBody>
      </p:sp>
      <p:sp>
        <p:nvSpPr>
          <p:cNvPr id="6" name="Rectangle 5"/>
          <p:cNvSpPr/>
          <p:nvPr/>
        </p:nvSpPr>
        <p:spPr>
          <a:xfrm>
            <a:off x="2393056" y="3652328"/>
            <a:ext cx="1889599" cy="390186"/>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Marketing Executive</a:t>
            </a:r>
          </a:p>
        </p:txBody>
      </p:sp>
      <p:sp>
        <p:nvSpPr>
          <p:cNvPr id="7" name="Rectangle 6"/>
          <p:cNvSpPr/>
          <p:nvPr/>
        </p:nvSpPr>
        <p:spPr>
          <a:xfrm>
            <a:off x="3895305" y="2722567"/>
            <a:ext cx="1676400" cy="555381"/>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Marketing &amp; Sales Manager</a:t>
            </a:r>
          </a:p>
        </p:txBody>
      </p:sp>
      <p:sp>
        <p:nvSpPr>
          <p:cNvPr id="8" name="Rectangle 7"/>
          <p:cNvSpPr/>
          <p:nvPr/>
        </p:nvSpPr>
        <p:spPr>
          <a:xfrm>
            <a:off x="5730455" y="2726870"/>
            <a:ext cx="1676400" cy="551077"/>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General Manager</a:t>
            </a:r>
          </a:p>
        </p:txBody>
      </p:sp>
      <p:sp>
        <p:nvSpPr>
          <p:cNvPr id="9" name="Rectangle 8"/>
          <p:cNvSpPr/>
          <p:nvPr/>
        </p:nvSpPr>
        <p:spPr>
          <a:xfrm>
            <a:off x="4670006" y="3646248"/>
            <a:ext cx="1676400" cy="383962"/>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CSO Supervisor</a:t>
            </a:r>
          </a:p>
        </p:txBody>
      </p:sp>
      <p:sp>
        <p:nvSpPr>
          <p:cNvPr id="10" name="Rectangle 9"/>
          <p:cNvSpPr/>
          <p:nvPr/>
        </p:nvSpPr>
        <p:spPr>
          <a:xfrm>
            <a:off x="6594055" y="3646248"/>
            <a:ext cx="1483851" cy="390186"/>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Admin Officer</a:t>
            </a:r>
          </a:p>
        </p:txBody>
      </p:sp>
      <p:sp>
        <p:nvSpPr>
          <p:cNvPr id="11" name="Rectangle 10"/>
          <p:cNvSpPr/>
          <p:nvPr/>
        </p:nvSpPr>
        <p:spPr>
          <a:xfrm>
            <a:off x="2279689" y="4503283"/>
            <a:ext cx="1676400" cy="465874"/>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Customer Service Officer</a:t>
            </a:r>
          </a:p>
        </p:txBody>
      </p:sp>
      <p:sp>
        <p:nvSpPr>
          <p:cNvPr id="12" name="Rectangle 11"/>
          <p:cNvSpPr/>
          <p:nvPr/>
        </p:nvSpPr>
        <p:spPr>
          <a:xfrm>
            <a:off x="4239117" y="4503283"/>
            <a:ext cx="1676400" cy="465874"/>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Customer Service Officer</a:t>
            </a:r>
          </a:p>
        </p:txBody>
      </p:sp>
      <p:sp>
        <p:nvSpPr>
          <p:cNvPr id="13" name="Rectangle 12"/>
          <p:cNvSpPr/>
          <p:nvPr/>
        </p:nvSpPr>
        <p:spPr>
          <a:xfrm>
            <a:off x="6199305" y="4509633"/>
            <a:ext cx="1676400" cy="465874"/>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Customer Service Officer</a:t>
            </a:r>
          </a:p>
        </p:txBody>
      </p:sp>
      <p:cxnSp>
        <p:nvCxnSpPr>
          <p:cNvPr id="15" name="Straight Arrow Connector 14"/>
          <p:cNvCxnSpPr>
            <a:stCxn id="4" idx="2"/>
            <a:endCxn id="5" idx="0"/>
          </p:cNvCxnSpPr>
          <p:nvPr/>
        </p:nvCxnSpPr>
        <p:spPr>
          <a:xfrm flipH="1">
            <a:off x="5628855" y="1885711"/>
            <a:ext cx="6350" cy="1521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p:cNvCxnSpPr>
            <a:stCxn id="5" idx="2"/>
            <a:endCxn id="8" idx="0"/>
          </p:cNvCxnSpPr>
          <p:nvPr/>
        </p:nvCxnSpPr>
        <p:spPr>
          <a:xfrm rot="16200000" flipH="1">
            <a:off x="5909964" y="2068179"/>
            <a:ext cx="377582" cy="93980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p:cNvCxnSpPr>
            <a:stCxn id="5" idx="2"/>
            <a:endCxn id="7" idx="0"/>
          </p:cNvCxnSpPr>
          <p:nvPr/>
        </p:nvCxnSpPr>
        <p:spPr>
          <a:xfrm rot="5400000">
            <a:off x="4994541" y="2088252"/>
            <a:ext cx="373279" cy="895350"/>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p:cNvCxnSpPr>
            <a:stCxn id="7" idx="2"/>
            <a:endCxn id="6" idx="0"/>
          </p:cNvCxnSpPr>
          <p:nvPr/>
        </p:nvCxnSpPr>
        <p:spPr>
          <a:xfrm rot="5400000">
            <a:off x="3848491" y="2767314"/>
            <a:ext cx="374380" cy="139564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p:cNvCxnSpPr>
            <a:stCxn id="8" idx="2"/>
            <a:endCxn id="10" idx="0"/>
          </p:cNvCxnSpPr>
          <p:nvPr/>
        </p:nvCxnSpPr>
        <p:spPr>
          <a:xfrm rot="16200000" flipH="1">
            <a:off x="6768168" y="3078434"/>
            <a:ext cx="368301" cy="76732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p:cNvCxnSpPr>
            <a:stCxn id="7" idx="2"/>
            <a:endCxn id="9" idx="0"/>
          </p:cNvCxnSpPr>
          <p:nvPr/>
        </p:nvCxnSpPr>
        <p:spPr>
          <a:xfrm rot="16200000" flipH="1">
            <a:off x="4936705" y="3074747"/>
            <a:ext cx="368300" cy="77470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p:cNvCxnSpPr>
            <a:stCxn id="8" idx="2"/>
            <a:endCxn id="9" idx="0"/>
          </p:cNvCxnSpPr>
          <p:nvPr/>
        </p:nvCxnSpPr>
        <p:spPr>
          <a:xfrm rot="5400000">
            <a:off x="5854281" y="2931873"/>
            <a:ext cx="368301" cy="106044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ctor: Elbow 38"/>
          <p:cNvCxnSpPr>
            <a:stCxn id="9" idx="2"/>
            <a:endCxn id="13" idx="0"/>
          </p:cNvCxnSpPr>
          <p:nvPr/>
        </p:nvCxnSpPr>
        <p:spPr>
          <a:xfrm rot="16200000" flipH="1">
            <a:off x="6033144" y="3505271"/>
            <a:ext cx="479423" cy="152929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p:cNvCxnSpPr>
            <a:stCxn id="9" idx="2"/>
            <a:endCxn id="11" idx="0"/>
          </p:cNvCxnSpPr>
          <p:nvPr/>
        </p:nvCxnSpPr>
        <p:spPr>
          <a:xfrm rot="5400000">
            <a:off x="4076512" y="3071588"/>
            <a:ext cx="473073" cy="239031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8217606" y="3646249"/>
            <a:ext cx="1379589" cy="383960"/>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Operations Assistant</a:t>
            </a:r>
          </a:p>
        </p:txBody>
      </p:sp>
      <p:cxnSp>
        <p:nvCxnSpPr>
          <p:cNvPr id="57" name="Connector: Elbow 56"/>
          <p:cNvCxnSpPr>
            <a:stCxn id="8" idx="2"/>
            <a:endCxn id="54" idx="0"/>
          </p:cNvCxnSpPr>
          <p:nvPr/>
        </p:nvCxnSpPr>
        <p:spPr>
          <a:xfrm rot="16200000" flipH="1">
            <a:off x="7553877" y="2292725"/>
            <a:ext cx="368302" cy="233874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B2498F6-3FB6-4429-8613-9F97A28C57B2}" type="slidenum">
              <a:rPr lang="en-SG" smtClean="0"/>
              <a:pPr/>
              <a:t>4</a:t>
            </a:fld>
            <a:endParaRPr lang="en-SG" dirty="0"/>
          </a:p>
        </p:txBody>
      </p:sp>
      <p:graphicFrame>
        <p:nvGraphicFramePr>
          <p:cNvPr id="48" name="Diagram 47"/>
          <p:cNvGraphicFramePr/>
          <p:nvPr>
            <p:extLst>
              <p:ext uri="{D42A27DB-BD31-4B8C-83A1-F6EECF244321}">
                <p14:modId xmlns:p14="http://schemas.microsoft.com/office/powerpoint/2010/main" val="231753009"/>
              </p:ext>
            </p:extLst>
          </p:nvPr>
        </p:nvGraphicFramePr>
        <p:xfrm>
          <a:off x="1415842" y="5374216"/>
          <a:ext cx="9936060" cy="4723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9" name="TextBox 48"/>
          <p:cNvSpPr txBox="1"/>
          <p:nvPr/>
        </p:nvSpPr>
        <p:spPr>
          <a:xfrm>
            <a:off x="442481" y="5109421"/>
            <a:ext cx="1008418" cy="923330"/>
          </a:xfrm>
          <a:prstGeom prst="rect">
            <a:avLst/>
          </a:prstGeom>
          <a:noFill/>
        </p:spPr>
        <p:txBody>
          <a:bodyPr wrap="none" rtlCol="0">
            <a:spAutoFit/>
          </a:bodyPr>
          <a:lstStyle/>
          <a:p>
            <a:r>
              <a:rPr lang="en-SG" b="1" dirty="0">
                <a:solidFill>
                  <a:schemeClr val="accent6">
                    <a:lumMod val="75000"/>
                  </a:schemeClr>
                </a:solidFill>
              </a:rPr>
              <a:t>Byherbs </a:t>
            </a:r>
          </a:p>
          <a:p>
            <a:r>
              <a:rPr lang="en-SG" b="1" dirty="0">
                <a:solidFill>
                  <a:schemeClr val="accent6">
                    <a:lumMod val="75000"/>
                  </a:schemeClr>
                </a:solidFill>
              </a:rPr>
              <a:t>Growth </a:t>
            </a:r>
          </a:p>
          <a:p>
            <a:r>
              <a:rPr lang="en-SG" b="1" dirty="0">
                <a:solidFill>
                  <a:schemeClr val="accent6">
                    <a:lumMod val="75000"/>
                  </a:schemeClr>
                </a:solidFill>
              </a:rPr>
              <a:t>Stages:</a:t>
            </a:r>
          </a:p>
        </p:txBody>
      </p:sp>
      <p:sp>
        <p:nvSpPr>
          <p:cNvPr id="28" name="Rectangle 27"/>
          <p:cNvSpPr/>
          <p:nvPr/>
        </p:nvSpPr>
        <p:spPr>
          <a:xfrm>
            <a:off x="8038991" y="4513654"/>
            <a:ext cx="1676400" cy="465874"/>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chemeClr val="tx1"/>
                </a:solidFill>
              </a:rPr>
              <a:t>Customer Service Officer</a:t>
            </a:r>
          </a:p>
        </p:txBody>
      </p:sp>
      <p:cxnSp>
        <p:nvCxnSpPr>
          <p:cNvPr id="32" name="Connector: Elbow 31"/>
          <p:cNvCxnSpPr>
            <a:stCxn id="9" idx="2"/>
            <a:endCxn id="12" idx="0"/>
          </p:cNvCxnSpPr>
          <p:nvPr/>
        </p:nvCxnSpPr>
        <p:spPr>
          <a:xfrm rot="5400000">
            <a:off x="5056226" y="4051302"/>
            <a:ext cx="473073" cy="43088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p:cNvCxnSpPr>
            <a:stCxn id="9" idx="2"/>
            <a:endCxn id="28" idx="0"/>
          </p:cNvCxnSpPr>
          <p:nvPr/>
        </p:nvCxnSpPr>
        <p:spPr>
          <a:xfrm rot="16200000" flipH="1">
            <a:off x="6950976" y="2587439"/>
            <a:ext cx="483444" cy="336898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2763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Byherbs Collagen Products</a:t>
            </a: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25392" y="2495400"/>
            <a:ext cx="1067338" cy="2227364"/>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30904" y="2181221"/>
            <a:ext cx="2059848" cy="2712075"/>
          </a:xfrm>
          <a:prstGeom prst="rect">
            <a:avLst/>
          </a:prstGeom>
        </p:spPr>
      </p:pic>
      <p:sp>
        <p:nvSpPr>
          <p:cNvPr id="8" name="TextBox 7"/>
          <p:cNvSpPr txBox="1"/>
          <p:nvPr/>
        </p:nvSpPr>
        <p:spPr>
          <a:xfrm>
            <a:off x="8438539" y="4893296"/>
            <a:ext cx="184731" cy="369332"/>
          </a:xfrm>
          <a:prstGeom prst="rect">
            <a:avLst/>
          </a:prstGeom>
          <a:noFill/>
        </p:spPr>
        <p:txBody>
          <a:bodyPr wrap="none" rtlCol="0">
            <a:spAutoFit/>
          </a:bodyPr>
          <a:lstStyle/>
          <a:p>
            <a:pPr algn="ctr"/>
            <a:endParaRPr lang="en-US" dirty="0"/>
          </a:p>
        </p:txBody>
      </p:sp>
      <p:sp>
        <p:nvSpPr>
          <p:cNvPr id="10" name="Rectangle 9"/>
          <p:cNvSpPr/>
          <p:nvPr/>
        </p:nvSpPr>
        <p:spPr>
          <a:xfrm>
            <a:off x="672770" y="4893296"/>
            <a:ext cx="4975123" cy="599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Collagen Health Supplements:</a:t>
            </a:r>
            <a:br>
              <a:rPr lang="en-US" dirty="0">
                <a:solidFill>
                  <a:schemeClr val="tx1"/>
                </a:solidFill>
              </a:rPr>
            </a:br>
            <a:r>
              <a:rPr lang="en-US" dirty="0">
                <a:solidFill>
                  <a:schemeClr val="tx1"/>
                </a:solidFill>
              </a:rPr>
              <a:t>Collagen Gold &amp; Collagen Gold with Vitamin C</a:t>
            </a:r>
          </a:p>
        </p:txBody>
      </p:sp>
      <p:sp>
        <p:nvSpPr>
          <p:cNvPr id="11" name="Rectangle 10"/>
          <p:cNvSpPr/>
          <p:nvPr/>
        </p:nvSpPr>
        <p:spPr>
          <a:xfrm>
            <a:off x="6387472" y="4893296"/>
            <a:ext cx="4975123" cy="599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Collagen Skin Care:</a:t>
            </a:r>
            <a:br>
              <a:rPr lang="en-US" dirty="0">
                <a:solidFill>
                  <a:schemeClr val="tx1"/>
                </a:solidFill>
              </a:rPr>
            </a:br>
            <a:r>
              <a:rPr lang="en-SG" dirty="0">
                <a:solidFill>
                  <a:schemeClr val="tx1"/>
                </a:solidFill>
              </a:rPr>
              <a:t>Collagen DD Cream &amp; Collagen Lip Care</a:t>
            </a:r>
            <a:endParaRPr lang="en-US" dirty="0">
              <a:solidFill>
                <a:schemeClr val="tx1"/>
              </a:solidFill>
            </a:endParaRPr>
          </a:p>
        </p:txBody>
      </p:sp>
      <p:sp>
        <p:nvSpPr>
          <p:cNvPr id="3" name="Rectangle 2"/>
          <p:cNvSpPr/>
          <p:nvPr/>
        </p:nvSpPr>
        <p:spPr>
          <a:xfrm>
            <a:off x="672770"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12" name="Rectangle 11"/>
          <p:cNvSpPr/>
          <p:nvPr/>
        </p:nvSpPr>
        <p:spPr>
          <a:xfrm>
            <a:off x="6241307"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9" name="Slide Number Placeholder 8"/>
          <p:cNvSpPr>
            <a:spLocks noGrp="1"/>
          </p:cNvSpPr>
          <p:nvPr>
            <p:ph type="sldNum" sz="quarter" idx="12"/>
          </p:nvPr>
        </p:nvSpPr>
        <p:spPr/>
        <p:txBody>
          <a:bodyPr/>
          <a:lstStyle/>
          <a:p>
            <a:fld id="{BB2498F6-3FB6-4429-8613-9F97A28C57B2}" type="slidenum">
              <a:rPr lang="en-SG" smtClean="0"/>
              <a:pPr/>
              <a:t>5</a:t>
            </a:fld>
            <a:endParaRPr lang="en-SG" dirty="0"/>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6600" y="1777715"/>
            <a:ext cx="1829465" cy="3069572"/>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59289" y="1992027"/>
            <a:ext cx="1407280" cy="2730737"/>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335126" y="1861220"/>
            <a:ext cx="1830361" cy="3071076"/>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400477" y="2114887"/>
            <a:ext cx="1408137" cy="2732400"/>
          </a:xfrm>
          <a:prstGeom prst="rect">
            <a:avLst/>
          </a:prstGeom>
        </p:spPr>
      </p:pic>
    </p:spTree>
    <p:extLst>
      <p:ext uri="{BB962C8B-B14F-4D97-AF65-F5344CB8AC3E}">
        <p14:creationId xmlns:p14="http://schemas.microsoft.com/office/powerpoint/2010/main" val="506876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Byherbs Health Supplements</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04069" y="2193731"/>
            <a:ext cx="2205616" cy="2459884"/>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0144" y="2193731"/>
            <a:ext cx="3219901" cy="2335808"/>
          </a:xfrm>
          <a:prstGeom prst="rect">
            <a:avLst/>
          </a:prstGeom>
        </p:spPr>
      </p:pic>
      <p:sp>
        <p:nvSpPr>
          <p:cNvPr id="9" name="TextBox 8"/>
          <p:cNvSpPr txBox="1"/>
          <p:nvPr/>
        </p:nvSpPr>
        <p:spPr>
          <a:xfrm>
            <a:off x="1415088" y="4653615"/>
            <a:ext cx="3782815"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tx1"/>
                </a:solidFill>
              </a:rPr>
              <a:t>For Him &amp; Her:</a:t>
            </a:r>
            <a:br>
              <a:rPr lang="en-US" dirty="0">
                <a:solidFill>
                  <a:schemeClr val="tx1"/>
                </a:solidFill>
              </a:rPr>
            </a:br>
            <a:r>
              <a:rPr lang="en-US" dirty="0">
                <a:solidFill>
                  <a:schemeClr val="tx1"/>
                </a:solidFill>
              </a:rPr>
              <a:t>Black Jack &amp; Women’s Secret</a:t>
            </a:r>
          </a:p>
        </p:txBody>
      </p:sp>
      <p:sp>
        <p:nvSpPr>
          <p:cNvPr id="10" name="TextBox 9"/>
          <p:cNvSpPr txBox="1"/>
          <p:nvPr/>
        </p:nvSpPr>
        <p:spPr>
          <a:xfrm>
            <a:off x="6482416" y="4653616"/>
            <a:ext cx="5055358"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tx1"/>
                </a:solidFill>
              </a:defRPr>
            </a:lvl1pPr>
          </a:lstStyle>
          <a:p>
            <a:r>
              <a:rPr lang="en-US" dirty="0"/>
              <a:t>For wholesome health &amp; prevention of diseases:</a:t>
            </a:r>
          </a:p>
          <a:p>
            <a:r>
              <a:rPr lang="en-US" dirty="0"/>
              <a:t>Royal Jelly &amp; Bumi Plus</a:t>
            </a:r>
          </a:p>
        </p:txBody>
      </p:sp>
      <p:sp>
        <p:nvSpPr>
          <p:cNvPr id="11" name="Rectangle 10"/>
          <p:cNvSpPr/>
          <p:nvPr/>
        </p:nvSpPr>
        <p:spPr>
          <a:xfrm>
            <a:off x="672770"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12" name="Rectangle 11"/>
          <p:cNvSpPr/>
          <p:nvPr/>
        </p:nvSpPr>
        <p:spPr>
          <a:xfrm>
            <a:off x="6241307"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3" name="Slide Number Placeholder 2"/>
          <p:cNvSpPr>
            <a:spLocks noGrp="1"/>
          </p:cNvSpPr>
          <p:nvPr>
            <p:ph type="sldNum" sz="quarter" idx="12"/>
          </p:nvPr>
        </p:nvSpPr>
        <p:spPr/>
        <p:txBody>
          <a:bodyPr/>
          <a:lstStyle/>
          <a:p>
            <a:fld id="{BB2498F6-3FB6-4429-8613-9F97A28C57B2}" type="slidenum">
              <a:rPr lang="en-SG" smtClean="0"/>
              <a:pPr/>
              <a:t>6</a:t>
            </a:fld>
            <a:endParaRPr lang="en-SG" dirty="0"/>
          </a:p>
        </p:txBody>
      </p:sp>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497" y="1885633"/>
            <a:ext cx="1666314" cy="2795829"/>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67295" y="2193731"/>
            <a:ext cx="1282047" cy="2487731"/>
          </a:xfrm>
          <a:prstGeom prst="rect">
            <a:avLst/>
          </a:prstGeom>
        </p:spPr>
      </p:pic>
    </p:spTree>
    <p:extLst>
      <p:ext uri="{BB962C8B-B14F-4D97-AF65-F5344CB8AC3E}">
        <p14:creationId xmlns:p14="http://schemas.microsoft.com/office/powerpoint/2010/main" val="3084498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Byherbs Health Supplements</a:t>
            </a:r>
          </a:p>
        </p:txBody>
      </p:sp>
      <p:pic>
        <p:nvPicPr>
          <p:cNvPr id="6" name="Picture 5"/>
          <p:cNvPicPr>
            <a:picLocks noChangeAspect="1"/>
          </p:cNvPicPr>
          <p:nvPr/>
        </p:nvPicPr>
        <p:blipFill>
          <a:blip r:embed="rId2"/>
          <a:stretch>
            <a:fillRect/>
          </a:stretch>
        </p:blipFill>
        <p:spPr>
          <a:xfrm>
            <a:off x="1142640" y="1976693"/>
            <a:ext cx="4022912" cy="3061461"/>
          </a:xfrm>
          <a:prstGeom prst="rect">
            <a:avLst/>
          </a:prstGeom>
        </p:spPr>
      </p:pic>
      <p:pic>
        <p:nvPicPr>
          <p:cNvPr id="7" name="Picture 6"/>
          <p:cNvPicPr>
            <a:picLocks noChangeAspect="1"/>
          </p:cNvPicPr>
          <p:nvPr/>
        </p:nvPicPr>
        <p:blipFill>
          <a:blip r:embed="rId3"/>
          <a:stretch>
            <a:fillRect/>
          </a:stretch>
        </p:blipFill>
        <p:spPr>
          <a:xfrm>
            <a:off x="7887142" y="2132838"/>
            <a:ext cx="1975781" cy="2905316"/>
          </a:xfrm>
          <a:prstGeom prst="rect">
            <a:avLst/>
          </a:prstGeom>
        </p:spPr>
      </p:pic>
      <p:sp>
        <p:nvSpPr>
          <p:cNvPr id="11" name="TextBox 10"/>
          <p:cNvSpPr txBox="1"/>
          <p:nvPr/>
        </p:nvSpPr>
        <p:spPr>
          <a:xfrm>
            <a:off x="1383054" y="5176217"/>
            <a:ext cx="3846887" cy="369332"/>
          </a:xfrm>
          <a:prstGeom prst="rect">
            <a:avLst/>
          </a:prstGeom>
          <a:noFill/>
        </p:spPr>
        <p:txBody>
          <a:bodyPr wrap="none" rtlCol="0">
            <a:spAutoFit/>
          </a:bodyPr>
          <a:lstStyle/>
          <a:p>
            <a:pPr algn="ctr"/>
            <a:r>
              <a:rPr lang="en-US" dirty="0"/>
              <a:t>For detox &amp; slimming: TrimLite Essence</a:t>
            </a:r>
          </a:p>
        </p:txBody>
      </p:sp>
      <p:sp>
        <p:nvSpPr>
          <p:cNvPr id="12" name="TextBox 11"/>
          <p:cNvSpPr txBox="1"/>
          <p:nvPr/>
        </p:nvSpPr>
        <p:spPr>
          <a:xfrm>
            <a:off x="7421430" y="5142000"/>
            <a:ext cx="2907206" cy="369332"/>
          </a:xfrm>
          <a:prstGeom prst="rect">
            <a:avLst/>
          </a:prstGeom>
          <a:noFill/>
        </p:spPr>
        <p:txBody>
          <a:bodyPr wrap="none" rtlCol="0">
            <a:spAutoFit/>
          </a:bodyPr>
          <a:lstStyle/>
          <a:p>
            <a:pPr algn="ctr"/>
            <a:r>
              <a:rPr lang="en-US" dirty="0"/>
              <a:t>Natural honey: Madu Tursina</a:t>
            </a:r>
          </a:p>
        </p:txBody>
      </p:sp>
      <p:sp>
        <p:nvSpPr>
          <p:cNvPr id="8" name="Rectangle 7"/>
          <p:cNvSpPr/>
          <p:nvPr/>
        </p:nvSpPr>
        <p:spPr>
          <a:xfrm>
            <a:off x="672770"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9" name="Rectangle 8"/>
          <p:cNvSpPr/>
          <p:nvPr/>
        </p:nvSpPr>
        <p:spPr>
          <a:xfrm>
            <a:off x="6241307"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3" name="Slide Number Placeholder 2"/>
          <p:cNvSpPr>
            <a:spLocks noGrp="1"/>
          </p:cNvSpPr>
          <p:nvPr>
            <p:ph type="sldNum" sz="quarter" idx="12"/>
          </p:nvPr>
        </p:nvSpPr>
        <p:spPr/>
        <p:txBody>
          <a:bodyPr/>
          <a:lstStyle/>
          <a:p>
            <a:fld id="{BB2498F6-3FB6-4429-8613-9F97A28C57B2}" type="slidenum">
              <a:rPr lang="en-SG" smtClean="0"/>
              <a:pPr/>
              <a:t>7</a:t>
            </a:fld>
            <a:endParaRPr lang="en-SG" dirty="0"/>
          </a:p>
        </p:txBody>
      </p:sp>
    </p:spTree>
    <p:extLst>
      <p:ext uri="{BB962C8B-B14F-4D97-AF65-F5344CB8AC3E}">
        <p14:creationId xmlns:p14="http://schemas.microsoft.com/office/powerpoint/2010/main" val="941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770" y="134891"/>
            <a:ext cx="10515600" cy="1325563"/>
          </a:xfrm>
        </p:spPr>
        <p:txBody>
          <a:bodyPr>
            <a:normAutofit/>
          </a:bodyPr>
          <a:lstStyle/>
          <a:p>
            <a:r>
              <a:rPr lang="en-US" sz="4000" dirty="0"/>
              <a:t>Latest Byherbs Product: </a:t>
            </a:r>
            <a:br>
              <a:rPr lang="en-US" sz="4000" dirty="0"/>
            </a:br>
            <a:r>
              <a:rPr lang="en-US" sz="4000" dirty="0"/>
              <a:t>CollaWhite Plus</a:t>
            </a:r>
          </a:p>
        </p:txBody>
      </p:sp>
      <p:pic>
        <p:nvPicPr>
          <p:cNvPr id="4" name="Picture 3"/>
          <p:cNvPicPr>
            <a:picLocks noChangeAspect="1"/>
          </p:cNvPicPr>
          <p:nvPr/>
        </p:nvPicPr>
        <p:blipFill>
          <a:blip r:embed="rId4"/>
          <a:stretch>
            <a:fillRect/>
          </a:stretch>
        </p:blipFill>
        <p:spPr>
          <a:xfrm>
            <a:off x="2050870" y="1779587"/>
            <a:ext cx="2305230" cy="3667079"/>
          </a:xfrm>
          <a:prstGeom prst="rect">
            <a:avLst/>
          </a:prstGeom>
        </p:spPr>
      </p:pic>
      <p:sp>
        <p:nvSpPr>
          <p:cNvPr id="6" name="Rectangle 5"/>
          <p:cNvSpPr/>
          <p:nvPr/>
        </p:nvSpPr>
        <p:spPr>
          <a:xfrm>
            <a:off x="672770" y="1690688"/>
            <a:ext cx="5267452" cy="393541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3" name="Slide Number Placeholder 2"/>
          <p:cNvSpPr>
            <a:spLocks noGrp="1"/>
          </p:cNvSpPr>
          <p:nvPr>
            <p:ph type="sldNum" sz="quarter" idx="12"/>
          </p:nvPr>
        </p:nvSpPr>
        <p:spPr/>
        <p:txBody>
          <a:bodyPr/>
          <a:lstStyle/>
          <a:p>
            <a:fld id="{BB2498F6-3FB6-4429-8613-9F97A28C57B2}" type="slidenum">
              <a:rPr lang="en-SG" smtClean="0"/>
              <a:pPr/>
              <a:t>8</a:t>
            </a:fld>
            <a:endParaRPr lang="en-SG" dirty="0"/>
          </a:p>
        </p:txBody>
      </p:sp>
      <p:pic>
        <p:nvPicPr>
          <p:cNvPr id="7" name="1ByHerbs_CollaWhitePlus TVAds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233789" y="2154873"/>
            <a:ext cx="5345852" cy="3007042"/>
          </a:xfrm>
          <a:prstGeom prst="rect">
            <a:avLst/>
          </a:prstGeom>
        </p:spPr>
      </p:pic>
      <p:sp>
        <p:nvSpPr>
          <p:cNvPr id="8" name="Content Placeholder 7"/>
          <p:cNvSpPr>
            <a:spLocks noGrp="1"/>
          </p:cNvSpPr>
          <p:nvPr>
            <p:ph idx="1"/>
          </p:nvPr>
        </p:nvSpPr>
        <p:spPr/>
        <p:txBody>
          <a:bodyPr/>
          <a:lstStyle/>
          <a:p>
            <a:endParaRPr lang="en-SG" dirty="0"/>
          </a:p>
        </p:txBody>
      </p:sp>
    </p:spTree>
    <p:extLst>
      <p:ext uri="{BB962C8B-B14F-4D97-AF65-F5344CB8AC3E}">
        <p14:creationId xmlns:p14="http://schemas.microsoft.com/office/powerpoint/2010/main" val="23221266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https://scontent-sit4-1.xx.fbcdn.net/v/t1.0-9/12809612_1738608489686765_4087245345795864196_n.jpg?oh=55328877e89187f9728a7ee297094212&amp;oe=5852CBA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208666" y="4068787"/>
            <a:ext cx="1156140" cy="86710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Promoting Wellness via Multiple Platforms</a:t>
            </a:r>
          </a:p>
        </p:txBody>
      </p:sp>
      <p:pic>
        <p:nvPicPr>
          <p:cNvPr id="1028" name="Picture 4" descr="Image result for warna radio logo"/>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641780" y="1851200"/>
            <a:ext cx="1732934" cy="8375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ria radio"/>
          <p:cNvPicPr>
            <a:picLocks noGrp="1" noChangeAspect="1" noChangeArrowheads="1"/>
          </p:cNvPicPr>
          <p:nvPr>
            <p:ph idx="1"/>
          </p:nvPr>
        </p:nvPicPr>
        <p:blipFill>
          <a:blip r:embed="rId5">
            <a:extLst>
              <a:ext uri="{28A0092B-C50C-407E-A947-70E740481C1C}">
                <a14:useLocalDpi xmlns:a14="http://schemas.microsoft.com/office/drawing/2010/main"/>
              </a:ext>
            </a:extLst>
          </a:blip>
          <a:srcRect/>
          <a:stretch>
            <a:fillRect/>
          </a:stretch>
        </p:blipFill>
        <p:spPr bwMode="auto">
          <a:xfrm>
            <a:off x="3821224" y="2809737"/>
            <a:ext cx="1287500" cy="7191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260963" y="2217285"/>
            <a:ext cx="658699" cy="732041"/>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95816" y="2217285"/>
            <a:ext cx="802853" cy="743408"/>
          </a:xfrm>
          <a:prstGeom prst="rect">
            <a:avLst/>
          </a:prstGeom>
        </p:spPr>
      </p:pic>
      <p:sp>
        <p:nvSpPr>
          <p:cNvPr id="11" name="Rectangle 10"/>
          <p:cNvSpPr/>
          <p:nvPr/>
        </p:nvSpPr>
        <p:spPr>
          <a:xfrm>
            <a:off x="965155" y="162659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8" name="TextBox 7"/>
          <p:cNvSpPr txBox="1"/>
          <p:nvPr/>
        </p:nvSpPr>
        <p:spPr>
          <a:xfrm>
            <a:off x="5850876" y="5582547"/>
            <a:ext cx="2181932" cy="523220"/>
          </a:xfrm>
          <a:prstGeom prst="rect">
            <a:avLst/>
          </a:prstGeom>
          <a:noFill/>
        </p:spPr>
        <p:txBody>
          <a:bodyPr wrap="square" rtlCol="0">
            <a:spAutoFit/>
          </a:bodyPr>
          <a:lstStyle/>
          <a:p>
            <a:pPr algn="ctr"/>
            <a:r>
              <a:rPr lang="en-SG" sz="1400" b="1" dirty="0">
                <a:solidFill>
                  <a:srgbClr val="015D30"/>
                </a:solidFill>
              </a:rPr>
              <a:t>Wedding &amp; Shopping </a:t>
            </a:r>
          </a:p>
          <a:p>
            <a:pPr algn="ctr"/>
            <a:r>
              <a:rPr lang="en-SG" sz="1400" b="1" dirty="0">
                <a:solidFill>
                  <a:srgbClr val="015D30"/>
                </a:solidFill>
              </a:rPr>
              <a:t>Asia Expo 2014 </a:t>
            </a:r>
          </a:p>
        </p:txBody>
      </p:sp>
      <p:sp>
        <p:nvSpPr>
          <p:cNvPr id="4" name="Slide Number Placeholder 3"/>
          <p:cNvSpPr>
            <a:spLocks noGrp="1"/>
          </p:cNvSpPr>
          <p:nvPr>
            <p:ph type="sldNum" sz="quarter" idx="12"/>
          </p:nvPr>
        </p:nvSpPr>
        <p:spPr/>
        <p:txBody>
          <a:bodyPr/>
          <a:lstStyle/>
          <a:p>
            <a:fld id="{BB2498F6-3FB6-4429-8613-9F97A28C57B2}" type="slidenum">
              <a:rPr lang="en-SG" smtClean="0"/>
              <a:pPr/>
              <a:t>9</a:t>
            </a:fld>
            <a:endParaRPr lang="en-SG" dirty="0"/>
          </a:p>
        </p:txBody>
      </p:sp>
      <p:pic>
        <p:nvPicPr>
          <p:cNvPr id="9" name="Picture 8"/>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1051922" y="4258810"/>
            <a:ext cx="1955157" cy="1705326"/>
          </a:xfrm>
          <a:prstGeom prst="rect">
            <a:avLst/>
          </a:prstGeom>
          <a:ln w="3175">
            <a:solidFill>
              <a:schemeClr val="bg1">
                <a:lumMod val="85000"/>
              </a:schemeClr>
            </a:solidFill>
          </a:ln>
        </p:spPr>
      </p:pic>
      <p:sp>
        <p:nvSpPr>
          <p:cNvPr id="21" name="Rectangle 20"/>
          <p:cNvSpPr/>
          <p:nvPr/>
        </p:nvSpPr>
        <p:spPr>
          <a:xfrm>
            <a:off x="961608" y="390762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10" name="TextBox 9"/>
          <p:cNvSpPr txBox="1"/>
          <p:nvPr/>
        </p:nvSpPr>
        <p:spPr>
          <a:xfrm>
            <a:off x="1654978" y="4362375"/>
            <a:ext cx="1352101" cy="307777"/>
          </a:xfrm>
          <a:prstGeom prst="rect">
            <a:avLst/>
          </a:prstGeom>
          <a:noFill/>
        </p:spPr>
        <p:txBody>
          <a:bodyPr wrap="none" rtlCol="0">
            <a:spAutoFit/>
          </a:bodyPr>
          <a:lstStyle/>
          <a:p>
            <a:r>
              <a:rPr lang="en-SG" sz="1400" b="1" dirty="0">
                <a:solidFill>
                  <a:srgbClr val="015D30"/>
                </a:solidFill>
              </a:rPr>
              <a:t>byherbs.com.sg</a:t>
            </a:r>
          </a:p>
        </p:txBody>
      </p:sp>
      <p:sp>
        <p:nvSpPr>
          <p:cNvPr id="23" name="Rectangle 22"/>
          <p:cNvSpPr/>
          <p:nvPr/>
        </p:nvSpPr>
        <p:spPr>
          <a:xfrm>
            <a:off x="3407584" y="162659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24" name="Rectangle 23"/>
          <p:cNvSpPr/>
          <p:nvPr/>
        </p:nvSpPr>
        <p:spPr>
          <a:xfrm>
            <a:off x="5837249" y="394576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26" name="Rectangle 25"/>
          <p:cNvSpPr/>
          <p:nvPr/>
        </p:nvSpPr>
        <p:spPr>
          <a:xfrm>
            <a:off x="3421728" y="390762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pic>
        <p:nvPicPr>
          <p:cNvPr id="16" name="Picture 1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130138" y="2965434"/>
            <a:ext cx="1798723" cy="756511"/>
          </a:xfrm>
          <a:prstGeom prst="rect">
            <a:avLst/>
          </a:prstGeom>
        </p:spPr>
      </p:pic>
      <p:pic>
        <p:nvPicPr>
          <p:cNvPr id="20" name="Picture 19"/>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465647" y="4375980"/>
            <a:ext cx="2043873" cy="1169991"/>
          </a:xfrm>
          <a:prstGeom prst="rect">
            <a:avLst/>
          </a:prstGeom>
        </p:spPr>
      </p:pic>
      <p:sp>
        <p:nvSpPr>
          <p:cNvPr id="30" name="TextBox 29"/>
          <p:cNvSpPr txBox="1"/>
          <p:nvPr/>
        </p:nvSpPr>
        <p:spPr>
          <a:xfrm>
            <a:off x="3448274" y="5568515"/>
            <a:ext cx="2202591" cy="307777"/>
          </a:xfrm>
          <a:prstGeom prst="rect">
            <a:avLst/>
          </a:prstGeom>
          <a:noFill/>
        </p:spPr>
        <p:txBody>
          <a:bodyPr wrap="none" rtlCol="0">
            <a:spAutoFit/>
          </a:bodyPr>
          <a:lstStyle/>
          <a:p>
            <a:r>
              <a:rPr lang="en-SG" sz="1400" b="1" dirty="0">
                <a:solidFill>
                  <a:srgbClr val="015D30"/>
                </a:solidFill>
              </a:rPr>
              <a:t>fb.com/byherbswellnessllp</a:t>
            </a:r>
          </a:p>
        </p:txBody>
      </p:sp>
      <p:pic>
        <p:nvPicPr>
          <p:cNvPr id="31" name="Content Placeholder 4"/>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546165" y="1962238"/>
            <a:ext cx="1409700" cy="1566662"/>
          </a:xfrm>
          <a:prstGeom prst="rect">
            <a:avLst/>
          </a:prstGeom>
        </p:spPr>
      </p:pic>
      <p:pic>
        <p:nvPicPr>
          <p:cNvPr id="22" name="Picture 21"/>
          <p:cNvPicPr>
            <a:picLocks noChangeAspect="1"/>
          </p:cNvPicPr>
          <p:nvPr/>
        </p:nvPicPr>
        <p:blipFill>
          <a:blip r:embed="rId12"/>
          <a:stretch>
            <a:fillRect/>
          </a:stretch>
        </p:blipFill>
        <p:spPr>
          <a:xfrm>
            <a:off x="5981770" y="2541954"/>
            <a:ext cx="1884897" cy="1059088"/>
          </a:xfrm>
          <a:prstGeom prst="rect">
            <a:avLst/>
          </a:prstGeom>
        </p:spPr>
      </p:pic>
      <p:pic>
        <p:nvPicPr>
          <p:cNvPr id="1032" name="Picture 8" descr="Image result for suria"/>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961616" y="1798696"/>
            <a:ext cx="860543" cy="645408"/>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5837249" y="1648209"/>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34" name="Rectangle 33"/>
          <p:cNvSpPr/>
          <p:nvPr/>
        </p:nvSpPr>
        <p:spPr>
          <a:xfrm>
            <a:off x="8289213" y="163385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27" name="TextBox 26"/>
          <p:cNvSpPr txBox="1"/>
          <p:nvPr/>
        </p:nvSpPr>
        <p:spPr>
          <a:xfrm>
            <a:off x="879905" y="1526243"/>
            <a:ext cx="1888530" cy="307777"/>
          </a:xfrm>
          <a:prstGeom prst="rect">
            <a:avLst/>
          </a:prstGeom>
          <a:solidFill>
            <a:schemeClr val="bg1">
              <a:lumMod val="50000"/>
            </a:schemeClr>
          </a:solidFill>
        </p:spPr>
        <p:txBody>
          <a:bodyPr wrap="none" rtlCol="0">
            <a:spAutoFit/>
          </a:bodyPr>
          <a:lstStyle/>
          <a:p>
            <a:r>
              <a:rPr lang="en-SG" sz="1400" b="1" dirty="0">
                <a:solidFill>
                  <a:schemeClr val="bg1"/>
                </a:solidFill>
              </a:rPr>
              <a:t>Print: Advertising &amp; PR</a:t>
            </a:r>
          </a:p>
        </p:txBody>
      </p:sp>
      <p:sp>
        <p:nvSpPr>
          <p:cNvPr id="36" name="TextBox 35"/>
          <p:cNvSpPr txBox="1"/>
          <p:nvPr/>
        </p:nvSpPr>
        <p:spPr>
          <a:xfrm>
            <a:off x="3366519" y="1543423"/>
            <a:ext cx="611065" cy="307777"/>
          </a:xfrm>
          <a:prstGeom prst="rect">
            <a:avLst/>
          </a:prstGeom>
          <a:solidFill>
            <a:schemeClr val="bg1">
              <a:lumMod val="50000"/>
            </a:schemeClr>
          </a:solidFill>
        </p:spPr>
        <p:txBody>
          <a:bodyPr wrap="none" rtlCol="0">
            <a:spAutoFit/>
          </a:bodyPr>
          <a:lstStyle/>
          <a:p>
            <a:r>
              <a:rPr lang="en-SG" sz="1400" b="1" dirty="0">
                <a:solidFill>
                  <a:schemeClr val="bg1"/>
                </a:solidFill>
              </a:rPr>
              <a:t>Radio</a:t>
            </a:r>
          </a:p>
        </p:txBody>
      </p:sp>
      <p:sp>
        <p:nvSpPr>
          <p:cNvPr id="37" name="TextBox 36"/>
          <p:cNvSpPr txBox="1"/>
          <p:nvPr/>
        </p:nvSpPr>
        <p:spPr>
          <a:xfrm>
            <a:off x="5784257" y="1547978"/>
            <a:ext cx="378630" cy="307777"/>
          </a:xfrm>
          <a:prstGeom prst="rect">
            <a:avLst/>
          </a:prstGeom>
          <a:solidFill>
            <a:schemeClr val="bg1">
              <a:lumMod val="50000"/>
            </a:schemeClr>
          </a:solidFill>
        </p:spPr>
        <p:txBody>
          <a:bodyPr wrap="none" rtlCol="0">
            <a:spAutoFit/>
          </a:bodyPr>
          <a:lstStyle/>
          <a:p>
            <a:r>
              <a:rPr lang="en-SG" sz="1400" b="1" dirty="0">
                <a:solidFill>
                  <a:schemeClr val="bg1"/>
                </a:solidFill>
              </a:rPr>
              <a:t>TV</a:t>
            </a:r>
          </a:p>
        </p:txBody>
      </p:sp>
      <p:sp>
        <p:nvSpPr>
          <p:cNvPr id="38" name="TextBox 37"/>
          <p:cNvSpPr txBox="1"/>
          <p:nvPr/>
        </p:nvSpPr>
        <p:spPr>
          <a:xfrm>
            <a:off x="8240288" y="1558414"/>
            <a:ext cx="935513" cy="307777"/>
          </a:xfrm>
          <a:prstGeom prst="rect">
            <a:avLst/>
          </a:prstGeom>
          <a:solidFill>
            <a:schemeClr val="bg1">
              <a:lumMod val="50000"/>
            </a:schemeClr>
          </a:solidFill>
        </p:spPr>
        <p:txBody>
          <a:bodyPr wrap="none" rtlCol="0">
            <a:spAutoFit/>
          </a:bodyPr>
          <a:lstStyle/>
          <a:p>
            <a:r>
              <a:rPr lang="en-SG" sz="1400" b="1" dirty="0">
                <a:solidFill>
                  <a:schemeClr val="bg1"/>
                </a:solidFill>
              </a:rPr>
              <a:t>Brochures</a:t>
            </a:r>
          </a:p>
        </p:txBody>
      </p:sp>
      <p:sp>
        <p:nvSpPr>
          <p:cNvPr id="39" name="TextBox 38"/>
          <p:cNvSpPr txBox="1"/>
          <p:nvPr/>
        </p:nvSpPr>
        <p:spPr>
          <a:xfrm>
            <a:off x="912280" y="3876241"/>
            <a:ext cx="793935" cy="307777"/>
          </a:xfrm>
          <a:prstGeom prst="rect">
            <a:avLst/>
          </a:prstGeom>
          <a:solidFill>
            <a:schemeClr val="bg1">
              <a:lumMod val="50000"/>
            </a:schemeClr>
          </a:solidFill>
        </p:spPr>
        <p:txBody>
          <a:bodyPr wrap="none" rtlCol="0">
            <a:spAutoFit/>
          </a:bodyPr>
          <a:lstStyle/>
          <a:p>
            <a:r>
              <a:rPr lang="en-SG" sz="1400" b="1" dirty="0">
                <a:solidFill>
                  <a:schemeClr val="bg1"/>
                </a:solidFill>
              </a:rPr>
              <a:t>Website</a:t>
            </a:r>
          </a:p>
        </p:txBody>
      </p:sp>
      <p:sp>
        <p:nvSpPr>
          <p:cNvPr id="40" name="TextBox 39"/>
          <p:cNvSpPr txBox="1"/>
          <p:nvPr/>
        </p:nvSpPr>
        <p:spPr>
          <a:xfrm>
            <a:off x="3347966" y="3873595"/>
            <a:ext cx="1135247" cy="307777"/>
          </a:xfrm>
          <a:prstGeom prst="rect">
            <a:avLst/>
          </a:prstGeom>
          <a:solidFill>
            <a:schemeClr val="bg1">
              <a:lumMod val="50000"/>
            </a:schemeClr>
          </a:solidFill>
        </p:spPr>
        <p:txBody>
          <a:bodyPr wrap="none" rtlCol="0">
            <a:spAutoFit/>
          </a:bodyPr>
          <a:lstStyle/>
          <a:p>
            <a:r>
              <a:rPr lang="en-SG" sz="1400" b="1" dirty="0">
                <a:solidFill>
                  <a:schemeClr val="bg1"/>
                </a:solidFill>
              </a:rPr>
              <a:t>Social Media</a:t>
            </a:r>
          </a:p>
        </p:txBody>
      </p:sp>
      <p:sp>
        <p:nvSpPr>
          <p:cNvPr id="41" name="TextBox 40"/>
          <p:cNvSpPr txBox="1"/>
          <p:nvPr/>
        </p:nvSpPr>
        <p:spPr>
          <a:xfrm>
            <a:off x="5792877" y="3893915"/>
            <a:ext cx="670440" cy="307777"/>
          </a:xfrm>
          <a:prstGeom prst="rect">
            <a:avLst/>
          </a:prstGeom>
          <a:solidFill>
            <a:schemeClr val="bg1">
              <a:lumMod val="50000"/>
            </a:schemeClr>
          </a:solidFill>
        </p:spPr>
        <p:txBody>
          <a:bodyPr wrap="none" rtlCol="0">
            <a:spAutoFit/>
          </a:bodyPr>
          <a:lstStyle/>
          <a:p>
            <a:r>
              <a:rPr lang="en-SG" sz="1400" b="1" dirty="0">
                <a:solidFill>
                  <a:schemeClr val="bg1"/>
                </a:solidFill>
              </a:rPr>
              <a:t>Events</a:t>
            </a:r>
          </a:p>
        </p:txBody>
      </p:sp>
      <p:sp>
        <p:nvSpPr>
          <p:cNvPr id="43" name="Rectangle 42"/>
          <p:cNvSpPr/>
          <p:nvPr/>
        </p:nvSpPr>
        <p:spPr>
          <a:xfrm>
            <a:off x="8299958" y="3945767"/>
            <a:ext cx="2160000" cy="21600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44" name="TextBox 43"/>
          <p:cNvSpPr txBox="1"/>
          <p:nvPr/>
        </p:nvSpPr>
        <p:spPr>
          <a:xfrm>
            <a:off x="8240288" y="3889904"/>
            <a:ext cx="465192" cy="307777"/>
          </a:xfrm>
          <a:prstGeom prst="rect">
            <a:avLst/>
          </a:prstGeom>
          <a:solidFill>
            <a:schemeClr val="bg1">
              <a:lumMod val="50000"/>
            </a:schemeClr>
          </a:solidFill>
        </p:spPr>
        <p:txBody>
          <a:bodyPr wrap="none" rtlCol="0">
            <a:spAutoFit/>
          </a:bodyPr>
          <a:lstStyle/>
          <a:p>
            <a:r>
              <a:rPr lang="en-SG" sz="1400" b="1" dirty="0">
                <a:solidFill>
                  <a:schemeClr val="bg1"/>
                </a:solidFill>
              </a:rPr>
              <a:t>CSR</a:t>
            </a:r>
          </a:p>
        </p:txBody>
      </p:sp>
      <p:pic>
        <p:nvPicPr>
          <p:cNvPr id="45" name="Content Placeholder 4"/>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8398249" y="4382469"/>
            <a:ext cx="1147263" cy="860447"/>
          </a:xfrm>
          <a:prstGeom prst="rect">
            <a:avLst/>
          </a:prstGeom>
        </p:spPr>
      </p:pic>
      <p:pic>
        <p:nvPicPr>
          <p:cNvPr id="46" name="Picture 45"/>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8561902" y="5087801"/>
            <a:ext cx="1770637" cy="944488"/>
          </a:xfrm>
          <a:prstGeom prst="rect">
            <a:avLst/>
          </a:prstGeom>
        </p:spPr>
      </p:pic>
      <p:pic>
        <p:nvPicPr>
          <p:cNvPr id="28" name="Picture 2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013374" y="4276472"/>
            <a:ext cx="1821688" cy="1318837"/>
          </a:xfrm>
          <a:prstGeom prst="rect">
            <a:avLst/>
          </a:prstGeom>
        </p:spPr>
      </p:pic>
      <p:pic>
        <p:nvPicPr>
          <p:cNvPr id="7" name="Picture 6"/>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168759" y="1875648"/>
            <a:ext cx="1639014" cy="309555"/>
          </a:xfrm>
          <a:prstGeom prst="rect">
            <a:avLst/>
          </a:prstGeom>
        </p:spPr>
      </p:pic>
    </p:spTree>
    <p:extLst>
      <p:ext uri="{BB962C8B-B14F-4D97-AF65-F5344CB8AC3E}">
        <p14:creationId xmlns:p14="http://schemas.microsoft.com/office/powerpoint/2010/main" val="35262788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TotalTime>
  <Words>771</Words>
  <Application>Microsoft Office PowerPoint</Application>
  <PresentationFormat>Widescreen</PresentationFormat>
  <Paragraphs>134</Paragraphs>
  <Slides>14</Slides>
  <Notes>5</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Byherbs Corporate Profile </vt:lpstr>
      <vt:lpstr>Mission, Vision, Values</vt:lpstr>
      <vt:lpstr>Our LIFE Values Shape Our Byherbs Beliefs</vt:lpstr>
      <vt:lpstr>Growing Team Led with 20 Years of  Industry Experience</vt:lpstr>
      <vt:lpstr>Byherbs Collagen Products</vt:lpstr>
      <vt:lpstr>Byherbs Health Supplements</vt:lpstr>
      <vt:lpstr>Byherbs Health Supplements</vt:lpstr>
      <vt:lpstr>Latest Byherbs Product:  CollaWhite Plus</vt:lpstr>
      <vt:lpstr>Promoting Wellness via Multiple Platforms</vt:lpstr>
      <vt:lpstr>Giving Back to the Community: At-Taqwa Orphanage at Batam (March 2015)</vt:lpstr>
      <vt:lpstr>Giving Back to the Community: Cambodia Charity Trip (12 to 15 March 2016)</vt:lpstr>
      <vt:lpstr>Giving Back to the Community: Madrasah Soccer Jerseys (2016)</vt:lpstr>
      <vt:lpstr>Giving Back to the Community: Our Staff</vt:lpstr>
      <vt:lpstr>Let’s Connect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Byherbs 3 Year Plan (Draft) 2017 – 2019</dc:title>
  <dc:creator>Nur</dc:creator>
  <cp:lastModifiedBy>Faraliza Latiff</cp:lastModifiedBy>
  <cp:revision>250</cp:revision>
  <dcterms:created xsi:type="dcterms:W3CDTF">2016-07-21T04:53:35Z</dcterms:created>
  <dcterms:modified xsi:type="dcterms:W3CDTF">2022-11-02T06:50:10Z</dcterms:modified>
</cp:coreProperties>
</file>